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75" r:id="rId6"/>
    <p:sldId id="260" r:id="rId7"/>
    <p:sldId id="261" r:id="rId8"/>
    <p:sldId id="262" r:id="rId9"/>
    <p:sldId id="263" r:id="rId10"/>
    <p:sldId id="264" r:id="rId11"/>
    <p:sldId id="265" r:id="rId12"/>
    <p:sldId id="266" r:id="rId13"/>
    <p:sldId id="267" r:id="rId14"/>
    <p:sldId id="276" r:id="rId15"/>
    <p:sldId id="268" r:id="rId16"/>
    <p:sldId id="269" r:id="rId17"/>
    <p:sldId id="270" r:id="rId18"/>
    <p:sldId id="271" r:id="rId19"/>
    <p:sldId id="277" r:id="rId20"/>
    <p:sldId id="272" r:id="rId21"/>
    <p:sldId id="273" r:id="rId22"/>
    <p:sldId id="274" r:id="rId23"/>
  </p:sldIdLst>
  <p:sldSz cx="9144000" cy="5143500" type="screen16x9"/>
  <p:notesSz cx="6858000" cy="9144000"/>
  <p:embeddedFontLst>
    <p:embeddedFont>
      <p:font typeface="Source Sans Pro" panose="020B0604020202020204" charset="0"/>
      <p:regular r:id="rId25"/>
      <p:bold r:id="rId26"/>
      <p:italic r:id="rId27"/>
      <p:boldItalic r:id="rId28"/>
    </p:embeddedFont>
    <p:embeddedFont>
      <p:font typeface="Calibri" panose="020F050202020403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hRAZm8FWHew8VuFYb6yezgyepB6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A02E219-EFD0-447A-A703-EF0D030054ED}">
  <a:tblStyle styleId="{BA02E219-EFD0-447A-A703-EF0D030054ED}"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964" autoAdjust="0"/>
  </p:normalViewPr>
  <p:slideViewPr>
    <p:cSldViewPr snapToGrid="0">
      <p:cViewPr varScale="1">
        <p:scale>
          <a:sx n="87" d="100"/>
          <a:sy n="87" d="100"/>
        </p:scale>
        <p:origin x="906" y="7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 name="Google Shape;62;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 name="Google Shape;6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en-US" sz="1100" b="1" i="0" u="none" strike="noStrike" cap="none" dirty="0" smtClean="0">
                <a:solidFill>
                  <a:srgbClr val="000000"/>
                </a:solidFill>
                <a:effectLst/>
                <a:latin typeface="Arial"/>
                <a:ea typeface="Arial"/>
                <a:cs typeface="Arial"/>
                <a:sym typeface="Arial"/>
              </a:rPr>
              <a:t>Change</a:t>
            </a:r>
            <a:r>
              <a:rPr lang="en-US" sz="1100" b="0" i="0" u="none" strike="noStrike" cap="none" dirty="0" smtClean="0">
                <a:solidFill>
                  <a:srgbClr val="000000"/>
                </a:solidFill>
                <a:effectLst/>
                <a:latin typeface="Arial"/>
                <a:ea typeface="Arial"/>
                <a:cs typeface="Arial"/>
                <a:sym typeface="Arial"/>
              </a:rPr>
              <a:t> is when something becomes different over time. </a:t>
            </a:r>
            <a:r>
              <a:rPr lang="en-GB" sz="1100" b="0" i="0" u="none" strike="noStrike" cap="none" dirty="0" smtClean="0">
                <a:solidFill>
                  <a:srgbClr val="000000"/>
                </a:solidFill>
                <a:effectLst/>
                <a:latin typeface="Arial"/>
                <a:ea typeface="Arial"/>
                <a:cs typeface="Arial"/>
                <a:sym typeface="Arial"/>
              </a:rPr>
              <a:t>(adaptation, sustainability)</a:t>
            </a:r>
            <a:endParaRPr lang="en-US" sz="1100" b="0" i="0" u="none" strike="noStrike" cap="none" dirty="0" smtClean="0">
              <a:solidFill>
                <a:srgbClr val="000000"/>
              </a:solidFill>
              <a:effectLst/>
              <a:latin typeface="Arial"/>
              <a:ea typeface="Arial"/>
              <a:cs typeface="Arial"/>
              <a:sym typeface="Arial"/>
            </a:endParaRPr>
          </a:p>
          <a:p>
            <a:pPr marL="158750" indent="0">
              <a:buNone/>
            </a:pP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Climate</a:t>
            </a:r>
            <a:r>
              <a:rPr lang="en-US" sz="1100" b="0" i="0" u="none" strike="noStrike" cap="none" dirty="0" smtClean="0">
                <a:solidFill>
                  <a:srgbClr val="000000"/>
                </a:solidFill>
                <a:effectLst/>
                <a:latin typeface="Arial"/>
                <a:ea typeface="Arial"/>
                <a:cs typeface="Arial"/>
                <a:sym typeface="Arial"/>
              </a:rPr>
              <a:t> is the average weather conditions in a place.</a:t>
            </a:r>
            <a:r>
              <a:rPr lang="en-US" sz="1100" b="1" i="0" u="none" strike="noStrike" cap="none" dirty="0" smtClean="0">
                <a:solidFill>
                  <a:srgbClr val="000000"/>
                </a:solidFill>
                <a:effectLst/>
                <a:latin typeface="Arial"/>
                <a:ea typeface="Arial"/>
                <a:cs typeface="Arial"/>
                <a:sym typeface="Arial"/>
              </a:rPr>
              <a:t>  </a:t>
            </a:r>
            <a:r>
              <a:rPr lang="en-GB" sz="1100" b="0" i="0" u="none" strike="noStrike" cap="none" dirty="0" smtClean="0">
                <a:solidFill>
                  <a:srgbClr val="000000"/>
                </a:solidFill>
                <a:effectLst/>
                <a:latin typeface="Arial"/>
                <a:ea typeface="Arial"/>
                <a:cs typeface="Arial"/>
                <a:sym typeface="Arial"/>
              </a:rPr>
              <a:t>(climate change, climate zones, pollution, weather)</a:t>
            </a:r>
            <a:endParaRPr lang="en-US" sz="1100" b="0" i="0" u="none" strike="noStrike" cap="none" dirty="0" smtClean="0">
              <a:solidFill>
                <a:srgbClr val="000000"/>
              </a:solidFill>
              <a:effectLst/>
              <a:latin typeface="Arial"/>
              <a:ea typeface="Arial"/>
              <a:cs typeface="Arial"/>
              <a:sym typeface="Arial"/>
            </a:endParaRPr>
          </a:p>
          <a:p>
            <a:pPr marL="158750" indent="0">
              <a:buNone/>
            </a:pPr>
            <a:endParaRPr lang="en-US" sz="1100" b="0" i="0" u="none" strike="noStrike" cap="none" dirty="0" smtClean="0">
              <a:solidFill>
                <a:srgbClr val="000000"/>
              </a:solidFill>
              <a:effectLst/>
              <a:latin typeface="Arial"/>
              <a:ea typeface="Arial"/>
              <a:cs typeface="Arial"/>
              <a:sym typeface="Arial"/>
            </a:endParaRPr>
          </a:p>
          <a:p>
            <a:pPr marL="158750" indent="0">
              <a:buNone/>
            </a:pPr>
            <a:r>
              <a:rPr lang="en-US" sz="1100" b="0" i="0" u="none" strike="noStrike" cap="none" dirty="0" smtClean="0">
                <a:solidFill>
                  <a:srgbClr val="000000"/>
                </a:solidFill>
                <a:effectLst/>
                <a:latin typeface="Arial"/>
                <a:ea typeface="Arial"/>
                <a:cs typeface="Arial"/>
                <a:sym typeface="Arial"/>
              </a:rPr>
              <a:t> </a:t>
            </a:r>
          </a:p>
          <a:p>
            <a:pPr marL="0" lvl="0" indent="0" algn="l" rtl="0">
              <a:lnSpc>
                <a:spcPct val="100000"/>
              </a:lnSpc>
              <a:spcBef>
                <a:spcPts val="0"/>
              </a:spcBef>
              <a:spcAft>
                <a:spcPts val="0"/>
              </a:spcAft>
              <a:buSzPts val="1100"/>
              <a:buNone/>
            </a:pPr>
            <a:r>
              <a:rPr lang="en-GB" b="1" u="sng" dirty="0" smtClean="0"/>
              <a:t>Change</a:t>
            </a:r>
          </a:p>
          <a:p>
            <a:r>
              <a:rPr lang="en-US" sz="1100" b="1" i="0" u="none" strike="noStrike" cap="none" dirty="0" smtClean="0">
                <a:solidFill>
                  <a:srgbClr val="000000"/>
                </a:solidFill>
                <a:effectLst/>
                <a:latin typeface="Arial"/>
                <a:ea typeface="Arial"/>
                <a:cs typeface="Arial"/>
                <a:sym typeface="Arial"/>
              </a:rPr>
              <a:t>In geography, we learn about the Earth and how it changes. There are many things around us that change over time, such as landscapes, weather, and the way people use the land.</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 </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To better understand change in geography, we can observe and study different things:</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e.g.</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Maps: Look at different maps of the same area taken at different times. Notice any differences and what might have caused them.</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Photographs: Compare old and new photographs of places to see how they have changed over time.</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Timelines: Use timelines to track changes and see how things have developed or transformed.</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Field Trips: Visit different places and observe the changes in landscapes, weather patterns, or land use.</a:t>
            </a:r>
          </a:p>
          <a:p>
            <a:pPr marL="158750" indent="0">
              <a:buNone/>
            </a:pPr>
            <a:endParaRPr lang="en-GB" sz="1100" b="1" i="0" u="none" strike="noStrike" cap="none" dirty="0" smtClean="0">
              <a:solidFill>
                <a:srgbClr val="000000"/>
              </a:solidFill>
              <a:effectLst/>
              <a:latin typeface="Arial"/>
              <a:cs typeface="Arial"/>
              <a:sym typeface="Arial"/>
            </a:endParaRPr>
          </a:p>
          <a:p>
            <a:pPr marL="158750" indent="0">
              <a:buNone/>
            </a:pPr>
            <a:endParaRPr lang="en-GB" sz="1100" b="1" i="0" u="none" strike="noStrike" cap="none" dirty="0" smtClean="0">
              <a:solidFill>
                <a:srgbClr val="000000"/>
              </a:solidFill>
              <a:effectLst/>
              <a:latin typeface="Arial"/>
              <a:cs typeface="Arial"/>
              <a:sym typeface="Arial"/>
            </a:endParaRPr>
          </a:p>
          <a:p>
            <a:pPr marL="158750" indent="0">
              <a:buNone/>
            </a:pPr>
            <a:r>
              <a:rPr lang="en-GB" sz="1100" b="1" i="0" u="sng" strike="noStrike" cap="none" dirty="0" smtClean="0">
                <a:solidFill>
                  <a:srgbClr val="000000"/>
                </a:solidFill>
                <a:effectLst/>
                <a:latin typeface="Arial"/>
                <a:cs typeface="Arial"/>
                <a:sym typeface="Arial"/>
              </a:rPr>
              <a:t>Climate</a:t>
            </a:r>
          </a:p>
          <a:p>
            <a:r>
              <a:rPr lang="en-US" sz="1100" b="1" i="0" u="none" strike="noStrike" cap="none" dirty="0" smtClean="0">
                <a:solidFill>
                  <a:srgbClr val="000000"/>
                </a:solidFill>
                <a:effectLst/>
                <a:latin typeface="Arial"/>
                <a:ea typeface="Arial"/>
                <a:cs typeface="Arial"/>
                <a:sym typeface="Arial"/>
              </a:rPr>
              <a:t>Weather and climate are similar but different. Weather changes quickly and can be different from day to day. For example, one day it might be sunny and warm, and the next day it could be raining and cold. Climate, on the other hand, stays the same for longer periods. It tells us what the weather is usually like in a certain place.</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To measure climate, scientists look at lots of different things, like temperature, rainfall, and wind patterns. They collect data over many years to get an accurate idea of what the climate is like in a particular place.</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Scientists have divided the world into different climate zones. These climate zones help us understand the patterns of weather and climate in different areas. For example, in the United Kingdom, we have a temperate climate zone, which means our weather is usually moderate with rainfall spread throughout the year.</a:t>
            </a:r>
            <a:endParaRPr lang="en-US" sz="1100" b="0" i="0" u="none" strike="noStrike" cap="none" dirty="0" smtClean="0">
              <a:solidFill>
                <a:srgbClr val="000000"/>
              </a:solidFill>
              <a:effectLst/>
              <a:latin typeface="Arial"/>
              <a:ea typeface="Arial"/>
              <a:cs typeface="Arial"/>
              <a:sym typeface="Arial"/>
            </a:endParaRPr>
          </a:p>
          <a:p>
            <a:pPr marL="158750" indent="0">
              <a:buNone/>
            </a:pPr>
            <a:endParaRPr dirty="0"/>
          </a:p>
        </p:txBody>
      </p:sp>
    </p:spTree>
    <p:extLst>
      <p:ext uri="{BB962C8B-B14F-4D97-AF65-F5344CB8AC3E}">
        <p14:creationId xmlns:p14="http://schemas.microsoft.com/office/powerpoint/2010/main" val="1743246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 name="Google Shape;7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a:t>Suggested number of sessions on each point to be added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2" name="Google Shape;8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 name="Google Shape;8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 name="Google Shape;9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3" name="Google Shape;113;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1" i="0" u="none" strike="noStrike" cap="none" dirty="0" smtClean="0">
                <a:solidFill>
                  <a:srgbClr val="000000"/>
                </a:solidFill>
                <a:effectLst/>
                <a:latin typeface="Arial"/>
                <a:ea typeface="Arial"/>
                <a:cs typeface="Arial"/>
                <a:sym typeface="Arial"/>
              </a:rPr>
              <a:t>Physical geography </a:t>
            </a:r>
            <a:r>
              <a:rPr lang="en-US" sz="1100" b="0" i="0" u="none" strike="noStrike" cap="none" dirty="0" smtClean="0">
                <a:solidFill>
                  <a:srgbClr val="000000"/>
                </a:solidFill>
                <a:effectLst/>
                <a:latin typeface="Arial"/>
                <a:ea typeface="Arial"/>
                <a:cs typeface="Arial"/>
                <a:sym typeface="Arial"/>
              </a:rPr>
              <a:t>is the study of the natural features of the Earth. (</a:t>
            </a:r>
            <a:r>
              <a:rPr lang="en-GB" sz="1100" b="0" i="0" u="none" strike="noStrike" cap="none" dirty="0" smtClean="0">
                <a:solidFill>
                  <a:srgbClr val="000000"/>
                </a:solidFill>
                <a:effectLst/>
                <a:latin typeface="Arial"/>
                <a:ea typeface="Arial"/>
                <a:cs typeface="Arial"/>
                <a:sym typeface="Arial"/>
              </a:rPr>
              <a:t>biomes, bodies of water, tectonics, topography)</a:t>
            </a:r>
            <a:endParaRPr lang="en-US" sz="1100" b="0" i="0" u="none" strike="noStrike" cap="none" dirty="0" smtClean="0">
              <a:solidFill>
                <a:srgbClr val="000000"/>
              </a:solidFill>
              <a:effectLst/>
              <a:latin typeface="Arial"/>
              <a:ea typeface="Arial"/>
              <a:cs typeface="Arial"/>
              <a:sym typeface="Arial"/>
            </a:endParaRPr>
          </a:p>
          <a:p>
            <a:pPr marL="158750" indent="0">
              <a:buNone/>
            </a:pPr>
            <a:endParaRPr lang="en-US" sz="1100" b="0" i="0" u="none" strike="noStrike" cap="none" dirty="0" smtClean="0">
              <a:solidFill>
                <a:srgbClr val="000000"/>
              </a:solidFill>
              <a:effectLst/>
              <a:latin typeface="Arial"/>
              <a:ea typeface="Arial"/>
              <a:cs typeface="Arial"/>
              <a:sym typeface="Arial"/>
            </a:endParaRPr>
          </a:p>
          <a:p>
            <a:r>
              <a:rPr lang="en-US" sz="1100" b="1" i="1" u="none" strike="noStrike" cap="none" dirty="0" smtClean="0">
                <a:solidFill>
                  <a:srgbClr val="000000"/>
                </a:solidFill>
                <a:effectLst/>
                <a:latin typeface="Arial"/>
                <a:ea typeface="Arial"/>
                <a:cs typeface="Arial"/>
                <a:sym typeface="Arial"/>
              </a:rPr>
              <a:t>Resources</a:t>
            </a:r>
            <a:r>
              <a:rPr lang="en-US" sz="1100" b="0" i="1" u="none" strike="noStrike" cap="none" dirty="0" smtClean="0">
                <a:solidFill>
                  <a:srgbClr val="000000"/>
                </a:solidFill>
                <a:effectLst/>
                <a:latin typeface="Arial"/>
                <a:ea typeface="Arial"/>
                <a:cs typeface="Arial"/>
                <a:sym typeface="Arial"/>
              </a:rPr>
              <a:t> are things that we use or need in our daily lives. They are materials or substances that can be found in nature and can be turned into objects that we use. </a:t>
            </a:r>
            <a:r>
              <a:rPr lang="en-GB" sz="1100" b="0" i="0" u="none" strike="noStrike" cap="none" dirty="0" smtClean="0">
                <a:solidFill>
                  <a:srgbClr val="000000"/>
                </a:solidFill>
                <a:effectLst/>
                <a:latin typeface="Arial"/>
                <a:ea typeface="Arial"/>
                <a:cs typeface="Arial"/>
                <a:sym typeface="Arial"/>
              </a:rPr>
              <a:t>(energy, food supply, infrastructure)</a:t>
            </a:r>
            <a:endParaRPr lang="en-US" sz="1100" b="0" i="0" u="none" strike="noStrike" cap="none" dirty="0" smtClean="0">
              <a:solidFill>
                <a:srgbClr val="000000"/>
              </a:solidFill>
              <a:effectLst/>
              <a:latin typeface="Arial"/>
              <a:ea typeface="Arial"/>
              <a:cs typeface="Arial"/>
              <a:sym typeface="Arial"/>
            </a:endParaRPr>
          </a:p>
          <a:p>
            <a:pPr marL="158750" indent="0">
              <a:buNone/>
            </a:pPr>
            <a:r>
              <a:rPr lang="en-US" sz="1100" b="0" i="0" u="none" strike="noStrike" cap="none" dirty="0" smtClean="0">
                <a:solidFill>
                  <a:srgbClr val="000000"/>
                </a:solidFill>
                <a:effectLst/>
                <a:latin typeface="Arial"/>
                <a:ea typeface="Arial"/>
                <a:cs typeface="Arial"/>
                <a:sym typeface="Arial"/>
              </a:rPr>
              <a:t> </a:t>
            </a:r>
          </a:p>
          <a:p>
            <a:pPr marL="0" lvl="0" indent="0" algn="l" rtl="0">
              <a:lnSpc>
                <a:spcPct val="100000"/>
              </a:lnSpc>
              <a:spcBef>
                <a:spcPts val="0"/>
              </a:spcBef>
              <a:spcAft>
                <a:spcPts val="0"/>
              </a:spcAft>
              <a:buSzPts val="1100"/>
              <a:buNone/>
            </a:pPr>
            <a:r>
              <a:rPr lang="en-GB" b="1" u="sng" dirty="0" smtClean="0"/>
              <a:t>Physical Features</a:t>
            </a:r>
          </a:p>
          <a:p>
            <a:pPr marL="0" lvl="0" indent="0" algn="l" rtl="0">
              <a:lnSpc>
                <a:spcPct val="100000"/>
              </a:lnSpc>
              <a:spcBef>
                <a:spcPts val="0"/>
              </a:spcBef>
              <a:spcAft>
                <a:spcPts val="0"/>
              </a:spcAft>
              <a:buSzPts val="1100"/>
              <a:buNone/>
            </a:pPr>
            <a:endParaRPr lang="en-GB" b="1" u="sng" dirty="0" smtClean="0"/>
          </a:p>
          <a:p>
            <a:r>
              <a:rPr lang="en-US" sz="1100" b="1" i="0" u="none" strike="noStrike" cap="none" dirty="0" smtClean="0">
                <a:solidFill>
                  <a:srgbClr val="000000"/>
                </a:solidFill>
                <a:effectLst/>
                <a:latin typeface="Arial"/>
                <a:ea typeface="Arial"/>
                <a:cs typeface="Arial"/>
                <a:sym typeface="Arial"/>
              </a:rPr>
              <a:t>Physical geography looks at things like landforms, weather, climate, plants, animals, and the different environments around the world.</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 </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To study physical geography, we use lots of different methods and tools. Some of these methods include: Maps &amp; globes, fieldwork &amp; observations and satellite images.</a:t>
            </a:r>
            <a:endParaRPr lang="en-GB" sz="1100" b="1" i="0" u="none" strike="noStrike" cap="none" dirty="0" smtClean="0">
              <a:solidFill>
                <a:srgbClr val="000000"/>
              </a:solidFill>
              <a:effectLst/>
              <a:latin typeface="Arial"/>
              <a:cs typeface="Arial"/>
              <a:sym typeface="Arial"/>
            </a:endParaRPr>
          </a:p>
          <a:p>
            <a:pPr marL="158750" indent="0">
              <a:buNone/>
            </a:pPr>
            <a:endParaRPr lang="en-GB" sz="1100" b="1" i="0" u="none" strike="noStrike" cap="none" dirty="0" smtClean="0">
              <a:solidFill>
                <a:srgbClr val="000000"/>
              </a:solidFill>
              <a:effectLst/>
              <a:latin typeface="Arial"/>
              <a:cs typeface="Arial"/>
              <a:sym typeface="Arial"/>
            </a:endParaRPr>
          </a:p>
          <a:p>
            <a:pPr marL="158750" indent="0">
              <a:buNone/>
            </a:pPr>
            <a:r>
              <a:rPr lang="en-GB" sz="1100" b="1" i="0" u="sng" strike="noStrike" cap="none" dirty="0" smtClean="0">
                <a:solidFill>
                  <a:srgbClr val="000000"/>
                </a:solidFill>
                <a:effectLst/>
                <a:latin typeface="Arial"/>
                <a:cs typeface="Arial"/>
                <a:sym typeface="Arial"/>
              </a:rPr>
              <a:t>Resources</a:t>
            </a:r>
          </a:p>
          <a:p>
            <a:pPr marL="158750" indent="0">
              <a:buNone/>
            </a:pPr>
            <a:endParaRPr lang="en-GB" sz="1100" b="1" i="0" u="sng" strike="noStrike" cap="none" dirty="0" smtClean="0">
              <a:solidFill>
                <a:srgbClr val="000000"/>
              </a:solidFill>
              <a:effectLst/>
              <a:latin typeface="Arial"/>
              <a:cs typeface="Arial"/>
              <a:sym typeface="Arial"/>
            </a:endParaRPr>
          </a:p>
          <a:p>
            <a:r>
              <a:rPr lang="en-US" sz="1100" b="1" i="0" u="sng" strike="noStrike" cap="none" dirty="0" smtClean="0">
                <a:solidFill>
                  <a:srgbClr val="000000"/>
                </a:solidFill>
                <a:effectLst/>
                <a:latin typeface="Arial"/>
                <a:ea typeface="Arial"/>
                <a:cs typeface="Arial"/>
                <a:sym typeface="Arial"/>
              </a:rPr>
              <a:t>Natural Resources</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Natural resources are things that we find in the environment around us. They are not made by people. Some examples of natural resources include:</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Water: We need water to drink, wash, and grow our food.</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Air: The air we breathe is a natural resource that is essential for life.</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Wood: Trees provide us with wood, which we use to build houses and make furniture.</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Sunlight: The sun gives us light and heat, which we use for lots of things.</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 </a:t>
            </a:r>
            <a:endParaRPr lang="en-US" sz="1100" b="0" i="0" u="none" strike="noStrike" cap="none" dirty="0" smtClean="0">
              <a:solidFill>
                <a:srgbClr val="000000"/>
              </a:solidFill>
              <a:effectLst/>
              <a:latin typeface="Arial"/>
              <a:ea typeface="Arial"/>
              <a:cs typeface="Arial"/>
              <a:sym typeface="Arial"/>
            </a:endParaRPr>
          </a:p>
          <a:p>
            <a:r>
              <a:rPr lang="en-US" sz="1100" b="1" i="0" u="sng" strike="noStrike" cap="none" dirty="0" smtClean="0">
                <a:solidFill>
                  <a:srgbClr val="000000"/>
                </a:solidFill>
                <a:effectLst/>
                <a:latin typeface="Arial"/>
                <a:ea typeface="Arial"/>
                <a:cs typeface="Arial"/>
                <a:sym typeface="Arial"/>
              </a:rPr>
              <a:t>Human-Made Resources</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Human-made resources are things that people create or make. They are often made by using natural resources. Some examples of human-made resources include:</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Paper: Paper is made from trees, which are a natural resource. We use paper to write, draw, and make books.</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Plastic: Plastic is made from things like oil, which is pumped out of the ground. We use plastic for many things, like making toys and containers.</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Computers: Computers are made from different materials, including metals and plastic. We use computers to do many activities, such as learning, playing games, and communicating.</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 </a:t>
            </a:r>
            <a:endParaRPr lang="en-US" sz="1100" b="0" i="0" u="none" strike="noStrike" cap="none" dirty="0" smtClean="0">
              <a:solidFill>
                <a:srgbClr val="000000"/>
              </a:solidFill>
              <a:effectLst/>
              <a:latin typeface="Arial"/>
              <a:ea typeface="Arial"/>
              <a:cs typeface="Arial"/>
              <a:sym typeface="Arial"/>
            </a:endParaRPr>
          </a:p>
          <a:p>
            <a:r>
              <a:rPr lang="en-US" sz="1100" b="1" i="0" u="sng" strike="noStrike" cap="none" dirty="0" smtClean="0">
                <a:solidFill>
                  <a:srgbClr val="000000"/>
                </a:solidFill>
                <a:effectLst/>
                <a:latin typeface="Arial"/>
                <a:ea typeface="Arial"/>
                <a:cs typeface="Arial"/>
                <a:sym typeface="Arial"/>
              </a:rPr>
              <a:t>Renewable and Non-renewable Resources</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Resources can also be divided into two other groups: renewable and non-renewable resources.</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Renewable resources are resources that can be replaced or replenished naturally over time. For example, trees can be planted and grown again, so we can use their wood for various purposes. Sunlight is another renewable resource because it will keep shining each day.</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Non-renewable resources are resources that cannot be replaced or take a very long time to form. For example, coal and oil are non-renewable resources. Once we use them up, they are gone forever. That's why it's important to use them wisely and find alternative energy sources.</a:t>
            </a:r>
            <a:endParaRPr lang="en-US" sz="1100" b="0" i="0" u="none" strike="noStrike" cap="none" dirty="0" smtClean="0">
              <a:solidFill>
                <a:srgbClr val="000000"/>
              </a:solidFill>
              <a:effectLst/>
              <a:latin typeface="Arial"/>
              <a:ea typeface="Arial"/>
              <a:cs typeface="Arial"/>
              <a:sym typeface="Arial"/>
            </a:endParaRPr>
          </a:p>
          <a:p>
            <a:pPr marL="158750" indent="0">
              <a:buNone/>
            </a:pPr>
            <a:endParaRPr lang="en-GB" sz="1100" b="1" i="0" u="sng" strike="noStrike" cap="none" dirty="0" smtClean="0">
              <a:solidFill>
                <a:srgbClr val="000000"/>
              </a:solidFill>
              <a:effectLst/>
              <a:latin typeface="Arial"/>
              <a:cs typeface="Arial"/>
              <a:sym typeface="Arial"/>
            </a:endParaRPr>
          </a:p>
          <a:p>
            <a:pPr marL="158750" indent="0">
              <a:buNone/>
            </a:pPr>
            <a:endParaRPr dirty="0"/>
          </a:p>
        </p:txBody>
      </p:sp>
    </p:spTree>
    <p:extLst>
      <p:ext uri="{BB962C8B-B14F-4D97-AF65-F5344CB8AC3E}">
        <p14:creationId xmlns:p14="http://schemas.microsoft.com/office/powerpoint/2010/main" val="8135027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a:t>Suggested number of sessions on each point to be added</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 name="Google Shape;12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 name="Google Shape;128;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1" i="0" u="none" strike="noStrike" cap="none" dirty="0" smtClean="0">
                <a:solidFill>
                  <a:srgbClr val="000000"/>
                </a:solidFill>
                <a:effectLst/>
                <a:latin typeface="Arial"/>
                <a:ea typeface="Arial"/>
                <a:cs typeface="Arial"/>
                <a:sym typeface="Arial"/>
              </a:rPr>
              <a:t>Settlements</a:t>
            </a:r>
            <a:r>
              <a:rPr lang="en-US" sz="1100" b="0" i="0" u="none" strike="noStrike" cap="none" dirty="0" smtClean="0">
                <a:solidFill>
                  <a:srgbClr val="000000"/>
                </a:solidFill>
                <a:effectLst/>
                <a:latin typeface="Arial"/>
                <a:ea typeface="Arial"/>
                <a:cs typeface="Arial"/>
                <a:sym typeface="Arial"/>
              </a:rPr>
              <a:t> help us understand how people live in different parts of the world. </a:t>
            </a:r>
            <a:r>
              <a:rPr lang="en-GB" sz="1100" b="0" i="0" u="none" strike="noStrike" cap="none" dirty="0" smtClean="0">
                <a:solidFill>
                  <a:srgbClr val="000000"/>
                </a:solidFill>
                <a:effectLst/>
                <a:latin typeface="Arial"/>
                <a:ea typeface="Arial"/>
                <a:cs typeface="Arial"/>
                <a:sym typeface="Arial"/>
              </a:rPr>
              <a:t>(population, rural areas, urban areas)</a:t>
            </a:r>
            <a:endParaRPr lang="en-US" sz="1100" b="0" i="0" u="none" strike="noStrike" cap="none" dirty="0" smtClean="0">
              <a:solidFill>
                <a:srgbClr val="00000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sz="1100" b="0" i="0" u="none" strike="noStrike" cap="none" dirty="0" smtClean="0">
              <a:solidFill>
                <a:srgbClr val="00000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1" i="0" u="none" strike="noStrike" cap="none" dirty="0" smtClean="0">
                <a:solidFill>
                  <a:srgbClr val="000000"/>
                </a:solidFill>
                <a:effectLst/>
                <a:latin typeface="Arial"/>
                <a:ea typeface="Arial"/>
                <a:cs typeface="Arial"/>
                <a:sym typeface="Arial"/>
              </a:rPr>
              <a:t>Movement</a:t>
            </a:r>
            <a:r>
              <a:rPr lang="en-US" sz="1100" b="0" i="0" u="none" strike="noStrike" cap="none" dirty="0" smtClean="0">
                <a:solidFill>
                  <a:srgbClr val="000000"/>
                </a:solidFill>
                <a:effectLst/>
                <a:latin typeface="Arial"/>
                <a:ea typeface="Arial"/>
                <a:cs typeface="Arial"/>
                <a:sym typeface="Arial"/>
              </a:rPr>
              <a:t> is all about how things move from one place to another.</a:t>
            </a:r>
            <a:r>
              <a:rPr lang="en-US" sz="1100" b="0" i="0" u="none" strike="noStrike" cap="none" baseline="0"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It can be the movement of people, animals, goods, or even ideas! </a:t>
            </a:r>
            <a:r>
              <a:rPr lang="en-GB" sz="1100" b="0" i="0" u="none" strike="noStrike" cap="none" dirty="0" smtClean="0">
                <a:solidFill>
                  <a:srgbClr val="000000"/>
                </a:solidFill>
                <a:effectLst/>
                <a:latin typeface="Arial"/>
                <a:ea typeface="Arial"/>
                <a:cs typeface="Arial"/>
                <a:sym typeface="Arial"/>
              </a:rPr>
              <a:t>(migration, navigation, transport)</a:t>
            </a:r>
            <a:endParaRPr lang="en-US" sz="1100" b="0" i="0" u="none" strike="noStrike" cap="none" dirty="0" smtClean="0">
              <a:solidFill>
                <a:srgbClr val="000000"/>
              </a:solidFill>
              <a:effectLst/>
              <a:latin typeface="Arial"/>
              <a:ea typeface="Arial"/>
              <a:cs typeface="Arial"/>
              <a:sym typeface="Arial"/>
            </a:endParaRPr>
          </a:p>
          <a:p>
            <a:endParaRPr lang="en-US" sz="1100" b="0" i="0" u="none" strike="noStrike" cap="none" dirty="0" smtClean="0">
              <a:solidFill>
                <a:srgbClr val="000000"/>
              </a:solidFill>
              <a:effectLst/>
              <a:latin typeface="Arial"/>
              <a:ea typeface="Arial"/>
              <a:cs typeface="Arial"/>
              <a:sym typeface="Arial"/>
            </a:endParaRPr>
          </a:p>
          <a:p>
            <a:endParaRPr lang="en-US" sz="1100" b="1" i="0" u="none" strike="noStrike" cap="none" dirty="0" smtClean="0">
              <a:solidFill>
                <a:srgbClr val="000000"/>
              </a:solidFill>
              <a:effectLst/>
              <a:latin typeface="Arial"/>
              <a:ea typeface="Arial"/>
              <a:cs typeface="Arial"/>
              <a:sym typeface="Arial"/>
            </a:endParaRPr>
          </a:p>
          <a:p>
            <a:pPr marL="158750" indent="0">
              <a:buNone/>
            </a:pPr>
            <a:r>
              <a:rPr lang="en-GB" sz="1100" b="1" i="0" u="sng" strike="noStrike" cap="none" dirty="0" smtClean="0">
                <a:solidFill>
                  <a:srgbClr val="000000"/>
                </a:solidFill>
                <a:effectLst/>
                <a:latin typeface="Arial"/>
                <a:ea typeface="Arial"/>
                <a:cs typeface="Arial"/>
                <a:sym typeface="Arial"/>
              </a:rPr>
              <a:t>Settlements</a:t>
            </a:r>
            <a:endParaRPr lang="en-GB" b="1" u="sng" dirty="0" smtClean="0"/>
          </a:p>
          <a:p>
            <a:r>
              <a:rPr lang="en-US" sz="1100" b="1" i="0" u="none" strike="noStrike" cap="none" dirty="0" smtClean="0">
                <a:solidFill>
                  <a:srgbClr val="000000"/>
                </a:solidFill>
                <a:effectLst/>
                <a:latin typeface="Arial"/>
                <a:ea typeface="Arial"/>
                <a:cs typeface="Arial"/>
                <a:sym typeface="Arial"/>
              </a:rPr>
              <a:t>They can be urban or rural, big or small, with lots or just a few people living in them.</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 </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Settlements have different features that make them unique. Some features are buildings like houses, schools, hospitals, and shops. Others are natural features like rivers, mountains, or beaches. Some even have special landmarks like big statues or famous buildings.</a:t>
            </a:r>
            <a:endParaRPr lang="en-US" sz="1100" b="0" i="0" u="none" strike="noStrike" cap="none" dirty="0" smtClean="0">
              <a:solidFill>
                <a:srgbClr val="000000"/>
              </a:solidFill>
              <a:effectLst/>
              <a:latin typeface="Arial"/>
              <a:ea typeface="Arial"/>
              <a:cs typeface="Arial"/>
              <a:sym typeface="Arial"/>
            </a:endParaRPr>
          </a:p>
          <a:p>
            <a:pPr marL="0" lvl="0" indent="0" algn="l" rtl="0">
              <a:lnSpc>
                <a:spcPct val="100000"/>
              </a:lnSpc>
              <a:spcBef>
                <a:spcPts val="0"/>
              </a:spcBef>
              <a:spcAft>
                <a:spcPts val="0"/>
              </a:spcAft>
              <a:buSzPts val="1100"/>
              <a:buNone/>
            </a:pPr>
            <a:endParaRPr lang="en-GB" b="1" u="sng" dirty="0" smtClean="0"/>
          </a:p>
          <a:p>
            <a:pPr marL="158750" indent="0">
              <a:buNone/>
            </a:pPr>
            <a:endParaRPr lang="en-GB" sz="1100" b="1" i="0" u="none" strike="noStrike" cap="none" dirty="0" smtClean="0">
              <a:solidFill>
                <a:srgbClr val="000000"/>
              </a:solidFill>
              <a:effectLst/>
              <a:latin typeface="Arial"/>
              <a:cs typeface="Arial"/>
              <a:sym typeface="Arial"/>
            </a:endParaRPr>
          </a:p>
          <a:p>
            <a:pPr marL="158750" indent="0">
              <a:buNone/>
            </a:pPr>
            <a:r>
              <a:rPr lang="en-GB" sz="1100" b="1" i="0" u="sng" strike="noStrike" cap="none" dirty="0" smtClean="0">
                <a:solidFill>
                  <a:srgbClr val="000000"/>
                </a:solidFill>
                <a:effectLst/>
                <a:latin typeface="Arial"/>
                <a:cs typeface="Arial"/>
                <a:sym typeface="Arial"/>
              </a:rPr>
              <a:t>Movements</a:t>
            </a:r>
          </a:p>
          <a:p>
            <a:pPr marL="158750" indent="0">
              <a:buNone/>
            </a:pPr>
            <a:endParaRPr lang="en-GB" sz="1100" b="1" i="0" u="sng" strike="noStrike" cap="none" dirty="0" smtClean="0">
              <a:solidFill>
                <a:srgbClr val="000000"/>
              </a:solidFill>
              <a:effectLst/>
              <a:latin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Understanding movement in geography helps us learn about how different things are connected in the world. It shows how people, animals, goods, and ideas can move from one place to another, connecting different parts of the world together.</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 </a:t>
            </a:r>
            <a:endParaRPr lang="en-US" sz="1100" b="0" i="0" u="none" strike="noStrike" cap="none" dirty="0" smtClean="0">
              <a:solidFill>
                <a:srgbClr val="000000"/>
              </a:solidFill>
              <a:effectLst/>
              <a:latin typeface="Arial"/>
              <a:ea typeface="Arial"/>
              <a:cs typeface="Arial"/>
              <a:sym typeface="Arial"/>
            </a:endParaRPr>
          </a:p>
          <a:p>
            <a:r>
              <a:rPr lang="en-US" sz="1100" b="1" i="0" u="sng" strike="noStrike" cap="none" dirty="0" smtClean="0">
                <a:solidFill>
                  <a:srgbClr val="000000"/>
                </a:solidFill>
                <a:effectLst/>
                <a:latin typeface="Arial"/>
                <a:ea typeface="Arial"/>
                <a:cs typeface="Arial"/>
                <a:sym typeface="Arial"/>
              </a:rPr>
              <a:t>1. Human Movement</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Human movement is all about how people move from one place to another. People can move for different reasons, such as:</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Migration: This is when people move from one country to another to live there permanently. For example, someone moving to the United Kingdom from another country is migrating.</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 </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Traveling: People may also move temporarily to visit other places or go on holiday. This is called traveling. When you go on a family holiday to the beach, you are traveling.</a:t>
            </a:r>
            <a:endParaRPr lang="en-US" sz="1100" b="0"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 </a:t>
            </a:r>
            <a:endParaRPr lang="en-US" sz="1100" b="0" i="0" u="none" strike="noStrike" cap="none" dirty="0" smtClean="0">
              <a:solidFill>
                <a:srgbClr val="000000"/>
              </a:solidFill>
              <a:effectLst/>
              <a:latin typeface="Arial"/>
              <a:ea typeface="Arial"/>
              <a:cs typeface="Arial"/>
              <a:sym typeface="Arial"/>
            </a:endParaRPr>
          </a:p>
          <a:p>
            <a:r>
              <a:rPr lang="en-US" sz="1100" b="0" i="0" u="sng" strike="noStrike" cap="none" dirty="0" smtClean="0">
                <a:solidFill>
                  <a:srgbClr val="000000"/>
                </a:solidFill>
                <a:effectLst/>
                <a:latin typeface="Arial"/>
                <a:ea typeface="Arial"/>
                <a:cs typeface="Arial"/>
                <a:sym typeface="Arial"/>
              </a:rPr>
              <a:t>2. Animal Movement</a:t>
            </a:r>
            <a:endParaRPr lang="en-US" sz="1100" b="0" i="0" u="none" strike="noStrike" cap="none" dirty="0" smtClean="0">
              <a:solidFill>
                <a:srgbClr val="000000"/>
              </a:solidFill>
              <a:effectLst/>
              <a:latin typeface="Arial"/>
              <a:ea typeface="Arial"/>
              <a:cs typeface="Arial"/>
              <a:sym typeface="Arial"/>
            </a:endParaRPr>
          </a:p>
          <a:p>
            <a:r>
              <a:rPr lang="en-US" sz="1100" b="0" i="0" u="none" strike="noStrike" cap="none" dirty="0" smtClean="0">
                <a:solidFill>
                  <a:srgbClr val="000000"/>
                </a:solidFill>
                <a:effectLst/>
                <a:latin typeface="Arial"/>
                <a:ea typeface="Arial"/>
                <a:cs typeface="Arial"/>
                <a:sym typeface="Arial"/>
              </a:rPr>
              <a:t>Just like humans, animals also move from one place to another for various reasons. Some examples of animal movement are:</a:t>
            </a:r>
          </a:p>
          <a:p>
            <a:r>
              <a:rPr lang="en-US" sz="1100" b="0" i="0" u="none" strike="noStrike" cap="none" dirty="0" smtClean="0">
                <a:solidFill>
                  <a:srgbClr val="000000"/>
                </a:solidFill>
                <a:effectLst/>
                <a:latin typeface="Arial"/>
                <a:ea typeface="Arial"/>
                <a:cs typeface="Arial"/>
                <a:sym typeface="Arial"/>
              </a:rPr>
              <a:t>Migration: Animals like birds and butterflies migrate to find better weather conditions or to find food. They travel long distances during migration.</a:t>
            </a:r>
          </a:p>
          <a:p>
            <a:r>
              <a:rPr lang="en-US" sz="1100" b="0" i="0" u="none" strike="noStrike" cap="none" dirty="0" smtClean="0">
                <a:solidFill>
                  <a:srgbClr val="000000"/>
                </a:solidFill>
                <a:effectLst/>
                <a:latin typeface="Arial"/>
                <a:ea typeface="Arial"/>
                <a:cs typeface="Arial"/>
                <a:sym typeface="Arial"/>
              </a:rPr>
              <a:t>Hunting: Predators like lions and tigers move around in search of food. They need to find their next meal, so they have to be on the move.</a:t>
            </a:r>
          </a:p>
          <a:p>
            <a:r>
              <a:rPr lang="en-US" sz="1100" b="0" i="0" u="none" strike="noStrike" cap="none" dirty="0" smtClean="0">
                <a:solidFill>
                  <a:srgbClr val="000000"/>
                </a:solidFill>
                <a:effectLst/>
                <a:latin typeface="Arial"/>
                <a:ea typeface="Arial"/>
                <a:cs typeface="Arial"/>
                <a:sym typeface="Arial"/>
              </a:rPr>
              <a:t> </a:t>
            </a:r>
          </a:p>
          <a:p>
            <a:r>
              <a:rPr lang="en-US" sz="1100" b="1" i="0" u="sng" strike="noStrike" cap="none" dirty="0" smtClean="0">
                <a:solidFill>
                  <a:srgbClr val="000000"/>
                </a:solidFill>
                <a:effectLst/>
                <a:latin typeface="Arial"/>
                <a:ea typeface="Arial"/>
                <a:cs typeface="Arial"/>
                <a:sym typeface="Arial"/>
              </a:rPr>
              <a:t>3. Goods Movement</a:t>
            </a:r>
            <a:endParaRPr lang="en-US" sz="1100" b="1" i="0" u="none" strike="noStrike" cap="none" dirty="0" smtClean="0">
              <a:solidFill>
                <a:srgbClr val="000000"/>
              </a:solidFill>
              <a:effectLst/>
              <a:latin typeface="Arial"/>
              <a:ea typeface="Arial"/>
              <a:cs typeface="Arial"/>
              <a:sym typeface="Arial"/>
            </a:endParaRPr>
          </a:p>
          <a:p>
            <a:r>
              <a:rPr lang="en-US" sz="1100" b="1" i="0" u="none" strike="noStrike" cap="none" dirty="0" smtClean="0">
                <a:solidFill>
                  <a:srgbClr val="000000"/>
                </a:solidFill>
                <a:effectLst/>
                <a:latin typeface="Arial"/>
                <a:ea typeface="Arial"/>
                <a:cs typeface="Arial"/>
                <a:sym typeface="Arial"/>
              </a:rPr>
              <a:t>Goods movement is all about the transportation of things that are made or grown in one place to another place.</a:t>
            </a:r>
          </a:p>
          <a:p>
            <a:r>
              <a:rPr lang="en-US" sz="1100" b="1" i="0" u="none" strike="noStrike" cap="none" dirty="0" smtClean="0">
                <a:solidFill>
                  <a:srgbClr val="000000"/>
                </a:solidFill>
                <a:effectLst/>
                <a:latin typeface="Arial"/>
                <a:ea typeface="Arial"/>
                <a:cs typeface="Arial"/>
                <a:sym typeface="Arial"/>
              </a:rPr>
              <a:t>E.g. Ships: Large cargo ships carry goods like cars, food, and clothes between different countries. These ships move the goods across the ocean.</a:t>
            </a:r>
          </a:p>
          <a:p>
            <a:r>
              <a:rPr lang="en-US" sz="1100" b="0" i="0" u="none" strike="noStrike" cap="none" dirty="0" smtClean="0">
                <a:solidFill>
                  <a:srgbClr val="000000"/>
                </a:solidFill>
                <a:effectLst/>
                <a:latin typeface="Arial"/>
                <a:ea typeface="Arial"/>
                <a:cs typeface="Arial"/>
                <a:sym typeface="Arial"/>
              </a:rPr>
              <a:t> </a:t>
            </a:r>
          </a:p>
          <a:p>
            <a:r>
              <a:rPr lang="en-US" sz="1100" b="0" i="0" u="sng" strike="noStrike" cap="none" dirty="0" smtClean="0">
                <a:solidFill>
                  <a:srgbClr val="000000"/>
                </a:solidFill>
                <a:effectLst/>
                <a:latin typeface="Arial"/>
                <a:ea typeface="Arial"/>
                <a:cs typeface="Arial"/>
                <a:sym typeface="Arial"/>
              </a:rPr>
              <a:t>4. Idea Movement</a:t>
            </a:r>
            <a:endParaRPr lang="en-US" sz="1100" b="0" i="0" u="none" strike="noStrike" cap="none" dirty="0" smtClean="0">
              <a:solidFill>
                <a:srgbClr val="000000"/>
              </a:solidFill>
              <a:effectLst/>
              <a:latin typeface="Arial"/>
              <a:ea typeface="Arial"/>
              <a:cs typeface="Arial"/>
              <a:sym typeface="Arial"/>
            </a:endParaRPr>
          </a:p>
          <a:p>
            <a:r>
              <a:rPr lang="en-US" sz="1100" b="0" i="0" u="none" strike="noStrike" cap="none" dirty="0" smtClean="0">
                <a:solidFill>
                  <a:srgbClr val="000000"/>
                </a:solidFill>
                <a:effectLst/>
                <a:latin typeface="Arial"/>
                <a:ea typeface="Arial"/>
                <a:cs typeface="Arial"/>
                <a:sym typeface="Arial"/>
              </a:rPr>
              <a:t>Ideas can also move from one place to another, thanks to technology and communication. </a:t>
            </a:r>
          </a:p>
          <a:p>
            <a:r>
              <a:rPr lang="en-US" sz="1100" b="0" i="0" u="none" strike="noStrike" cap="none" dirty="0" smtClean="0">
                <a:solidFill>
                  <a:srgbClr val="000000"/>
                </a:solidFill>
                <a:effectLst/>
                <a:latin typeface="Arial"/>
                <a:ea typeface="Arial"/>
                <a:cs typeface="Arial"/>
                <a:sym typeface="Arial"/>
              </a:rPr>
              <a:t>E.g. Internet: With the help of the internet, people can share information, knowledge, and ideas instantly across the world. It is like having a virtual movement of ideas!</a:t>
            </a:r>
          </a:p>
          <a:p>
            <a:r>
              <a:rPr lang="en-US" sz="1100" b="0" i="0" u="none" strike="noStrike" cap="none" dirty="0" smtClean="0">
                <a:solidFill>
                  <a:srgbClr val="000000"/>
                </a:solidFill>
                <a:effectLst/>
                <a:latin typeface="Arial"/>
                <a:ea typeface="Arial"/>
                <a:cs typeface="Arial"/>
                <a:sym typeface="Arial"/>
              </a:rPr>
              <a:t> </a:t>
            </a:r>
          </a:p>
          <a:p>
            <a:pPr marL="158750" indent="0">
              <a:buNone/>
            </a:pPr>
            <a:endParaRPr lang="en-GB" sz="1100" b="1" i="0" u="sng" strike="noStrike" cap="none" dirty="0" smtClean="0">
              <a:solidFill>
                <a:srgbClr val="000000"/>
              </a:solidFill>
              <a:effectLst/>
              <a:latin typeface="Arial"/>
              <a:cs typeface="Arial"/>
              <a:sym typeface="Arial"/>
            </a:endParaRPr>
          </a:p>
        </p:txBody>
      </p:sp>
    </p:spTree>
    <p:extLst>
      <p:ext uri="{BB962C8B-B14F-4D97-AF65-F5344CB8AC3E}">
        <p14:creationId xmlns:p14="http://schemas.microsoft.com/office/powerpoint/2010/main" val="2939506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0" name="Google Shape;140;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a:t>Suggested number of sessions on each point to be added</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0" name="Google Shape;150;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1"/>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
        <p:cNvGrpSpPr/>
        <p:nvPr/>
      </p:nvGrpSpPr>
      <p:grpSpPr>
        <a:xfrm>
          <a:off x="0" y="0"/>
          <a:ext cx="0" cy="0"/>
          <a:chOff x="0" y="0"/>
          <a:chExt cx="0" cy="0"/>
        </a:xfrm>
      </p:grpSpPr>
      <p:sp>
        <p:nvSpPr>
          <p:cNvPr id="14" name="Google Shape;14;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23"/>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7" name="Google Shape;17;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0" name="Google Shape;20;p2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1" name="Google Shape;21;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2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5" name="Google Shape;25;p2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6" name="Google Shape;26;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2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2" name="Google Shape;32;p27"/>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3" name="Google Shape;33;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2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6" name="Google Shape;36;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2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2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0" name="Google Shape;40;p2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2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2" name="Google Shape;42;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3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5" name="Google Shape;45;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3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3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49" name="Google Shape;49;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a:spLocks noGrp="1"/>
          </p:cNvSpPr>
          <p:nvPr>
            <p:ph type="ctrTitle"/>
          </p:nvPr>
        </p:nvSpPr>
        <p:spPr>
          <a:xfrm>
            <a:off x="311708" y="1545450"/>
            <a:ext cx="8520600" cy="2052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en-GB">
                <a:latin typeface="Source Sans Pro"/>
                <a:ea typeface="Source Sans Pro"/>
                <a:cs typeface="Source Sans Pro"/>
                <a:sym typeface="Source Sans Pro"/>
              </a:rPr>
              <a:t>Year 4</a:t>
            </a:r>
            <a:endParaRPr>
              <a:latin typeface="Source Sans Pro"/>
              <a:ea typeface="Source Sans Pro"/>
              <a:cs typeface="Source Sans Pro"/>
              <a:sym typeface="Source Sans Pro"/>
            </a:endParaRPr>
          </a:p>
          <a:p>
            <a:pPr marL="0" lvl="0" indent="0" algn="ctr" rtl="0">
              <a:lnSpc>
                <a:spcPct val="100000"/>
              </a:lnSpc>
              <a:spcBef>
                <a:spcPts val="0"/>
              </a:spcBef>
              <a:spcAft>
                <a:spcPts val="0"/>
              </a:spcAft>
              <a:buSzPts val="5200"/>
              <a:buNone/>
            </a:pPr>
            <a:r>
              <a:rPr lang="en-GB">
                <a:latin typeface="Source Sans Pro"/>
                <a:ea typeface="Source Sans Pro"/>
                <a:cs typeface="Source Sans Pro"/>
                <a:sym typeface="Source Sans Pro"/>
              </a:rPr>
              <a:t>Geography Curriculum</a:t>
            </a:r>
            <a:endParaRPr>
              <a:latin typeface="Source Sans Pro"/>
              <a:ea typeface="Source Sans Pro"/>
              <a:cs typeface="Source Sans Pro"/>
              <a:sym typeface="Source Sans Pr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graphicFrame>
        <p:nvGraphicFramePr>
          <p:cNvPr id="59" name="Google Shape;59;p2"/>
          <p:cNvGraphicFramePr/>
          <p:nvPr/>
        </p:nvGraphicFramePr>
        <p:xfrm>
          <a:off x="253838" y="1022350"/>
          <a:ext cx="3000000" cy="3000000"/>
        </p:xfrm>
        <a:graphic>
          <a:graphicData uri="http://schemas.openxmlformats.org/drawingml/2006/table">
            <a:tbl>
              <a:tblPr>
                <a:noFill/>
                <a:tableStyleId>{BA02E219-EFD0-447A-A703-EF0D030054ED}</a:tableStyleId>
              </a:tblPr>
              <a:tblGrid>
                <a:gridCol w="8636325">
                  <a:extLst>
                    <a:ext uri="{9D8B030D-6E8A-4147-A177-3AD203B41FA5}">
                      <a16:colId xmlns:a16="http://schemas.microsoft.com/office/drawing/2014/main" val="20000"/>
                    </a:ext>
                  </a:extLst>
                </a:gridCol>
              </a:tblGrid>
              <a:tr h="845950">
                <a:tc>
                  <a:txBody>
                    <a:bodyPr/>
                    <a:lstStyle/>
                    <a:p>
                      <a:pPr marL="0" marR="0" lvl="0" indent="0" algn="ctr" rtl="0">
                        <a:lnSpc>
                          <a:spcPct val="100000"/>
                        </a:lnSpc>
                        <a:spcBef>
                          <a:spcPts val="0"/>
                        </a:spcBef>
                        <a:spcAft>
                          <a:spcPts val="0"/>
                        </a:spcAft>
                        <a:buClr>
                          <a:srgbClr val="000000"/>
                        </a:buClr>
                        <a:buSzPts val="2200"/>
                        <a:buFont typeface="Arial"/>
                        <a:buNone/>
                      </a:pPr>
                      <a:r>
                        <a:rPr lang="en-GB" sz="2200" u="none" strike="noStrike" cap="none">
                          <a:latin typeface="Source Sans Pro"/>
                          <a:ea typeface="Source Sans Pro"/>
                          <a:cs typeface="Source Sans Pro"/>
                          <a:sym typeface="Source Sans Pro"/>
                        </a:rPr>
                        <a:t>Whole-school definition of geography</a:t>
                      </a:r>
                      <a:endParaRPr sz="2200" u="none" strike="noStrike" cap="none">
                        <a:latin typeface="Source Sans Pro"/>
                        <a:ea typeface="Source Sans Pro"/>
                        <a:cs typeface="Source Sans Pro"/>
                        <a:sym typeface="Source Sans Pro"/>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801750">
                <a:tc>
                  <a:txBody>
                    <a:bodyPr/>
                    <a:lstStyle/>
                    <a:p>
                      <a:pPr marL="0" marR="0" lvl="0" indent="0" algn="l" rtl="0">
                        <a:lnSpc>
                          <a:spcPct val="107916"/>
                        </a:lnSpc>
                        <a:spcBef>
                          <a:spcPts val="0"/>
                        </a:spcBef>
                        <a:spcAft>
                          <a:spcPts val="0"/>
                        </a:spcAft>
                        <a:buClr>
                          <a:srgbClr val="000000"/>
                        </a:buClr>
                        <a:buSzPts val="1700"/>
                        <a:buFont typeface="Arial"/>
                        <a:buNone/>
                      </a:pPr>
                      <a:r>
                        <a:rPr lang="en-GB" sz="1700" b="1" u="none" strike="noStrike" cap="none">
                          <a:solidFill>
                            <a:schemeClr val="dk1"/>
                          </a:solidFill>
                          <a:highlight>
                            <a:srgbClr val="FFFFFF"/>
                          </a:highlight>
                          <a:latin typeface="Source Sans Pro"/>
                          <a:ea typeface="Source Sans Pro"/>
                          <a:cs typeface="Source Sans Pro"/>
                          <a:sym typeface="Source Sans Pro"/>
                        </a:rPr>
                        <a:t>Geography</a:t>
                      </a:r>
                      <a:r>
                        <a:rPr lang="en-GB" sz="1700" u="none" strike="noStrike" cap="none">
                          <a:solidFill>
                            <a:schemeClr val="dk1"/>
                          </a:solidFill>
                          <a:highlight>
                            <a:srgbClr val="FFFFFF"/>
                          </a:highlight>
                          <a:latin typeface="Source Sans Pro"/>
                          <a:ea typeface="Source Sans Pro"/>
                          <a:cs typeface="Source Sans Pro"/>
                          <a:sym typeface="Source Sans Pro"/>
                        </a:rPr>
                        <a:t> is the study of places and the relationships between people and their environments.</a:t>
                      </a:r>
                      <a:endParaRPr sz="1700" u="none" strike="noStrike" cap="none">
                        <a:latin typeface="Source Sans Pro"/>
                        <a:ea typeface="Source Sans Pro"/>
                        <a:cs typeface="Source Sans Pro"/>
                        <a:sym typeface="Source Sans Pro"/>
                      </a:endParaRPr>
                    </a:p>
                  </a:txBody>
                  <a:tcPr marL="91425" marR="91425" marT="91425" marB="91425" anchor="ctr">
                    <a:lnL w="19050" cap="flat" cmpd="sng">
                      <a:solidFill>
                        <a:srgbClr val="000000"/>
                      </a:solidFill>
                      <a:prstDash val="solid"/>
                      <a:round/>
                      <a:headEnd type="none" w="sm" len="sm"/>
                      <a:tailEnd type="none" w="sm" len="sm"/>
                    </a:lnL>
                    <a:lnR w="19050" cap="flat" cmpd="sng">
                      <a:solidFill>
                        <a:srgbClr val="000000"/>
                      </a:solidFill>
                      <a:prstDash val="solid"/>
                      <a:round/>
                      <a:headEnd type="none" w="sm" len="sm"/>
                      <a:tailEnd type="none" w="sm" len="sm"/>
                    </a:lnR>
                    <a:lnT w="19050" cap="flat" cmpd="sng">
                      <a:solidFill>
                        <a:srgbClr val="000000"/>
                      </a:solidFill>
                      <a:prstDash val="solid"/>
                      <a:round/>
                      <a:headEnd type="none" w="sm" len="sm"/>
                      <a:tailEnd type="none" w="sm" len="sm"/>
                    </a:lnT>
                    <a:lnB w="1905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graphicFrame>
        <p:nvGraphicFramePr>
          <p:cNvPr id="64" name="Google Shape;64;p3"/>
          <p:cNvGraphicFramePr/>
          <p:nvPr/>
        </p:nvGraphicFramePr>
        <p:xfrm>
          <a:off x="159625" y="274888"/>
          <a:ext cx="8233250" cy="4347950"/>
        </p:xfrm>
        <a:graphic>
          <a:graphicData uri="http://schemas.openxmlformats.org/drawingml/2006/table">
            <a:tbl>
              <a:tblPr>
                <a:noFill/>
                <a:tableStyleId>{BA02E219-EFD0-447A-A703-EF0D030054ED}</a:tableStyleId>
              </a:tblPr>
              <a:tblGrid>
                <a:gridCol w="1881050">
                  <a:extLst>
                    <a:ext uri="{9D8B030D-6E8A-4147-A177-3AD203B41FA5}">
                      <a16:colId xmlns:a16="http://schemas.microsoft.com/office/drawing/2014/main" val="20000"/>
                    </a:ext>
                  </a:extLst>
                </a:gridCol>
                <a:gridCol w="6352200">
                  <a:extLst>
                    <a:ext uri="{9D8B030D-6E8A-4147-A177-3AD203B41FA5}">
                      <a16:colId xmlns:a16="http://schemas.microsoft.com/office/drawing/2014/main" val="20001"/>
                    </a:ext>
                  </a:extLst>
                </a:gridCol>
              </a:tblGrid>
              <a:tr h="936250">
                <a:tc gridSpan="2">
                  <a:txBody>
                    <a:bodyPr/>
                    <a:lstStyle/>
                    <a:p>
                      <a:pPr marL="0" marR="0" lvl="0" indent="0" algn="ctr" rtl="0">
                        <a:lnSpc>
                          <a:spcPct val="100000"/>
                        </a:lnSpc>
                        <a:spcBef>
                          <a:spcPts val="0"/>
                        </a:spcBef>
                        <a:spcAft>
                          <a:spcPts val="0"/>
                        </a:spcAft>
                        <a:buClr>
                          <a:srgbClr val="000000"/>
                        </a:buClr>
                        <a:buSzPts val="2100"/>
                        <a:buFont typeface="Arial"/>
                        <a:buNone/>
                      </a:pPr>
                      <a:r>
                        <a:rPr lang="en-GB" sz="2100" u="none" strike="noStrike" cap="none">
                          <a:solidFill>
                            <a:schemeClr val="dk1"/>
                          </a:solidFill>
                          <a:latin typeface="Source Sans Pro"/>
                          <a:ea typeface="Source Sans Pro"/>
                          <a:cs typeface="Source Sans Pro"/>
                          <a:sym typeface="Source Sans Pro"/>
                        </a:rPr>
                        <a:t>Year 4 Overview</a:t>
                      </a:r>
                      <a:endParaRPr sz="2100"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1142200">
                <a:tc>
                  <a:txBody>
                    <a:bodyPr/>
                    <a:lstStyle/>
                    <a:p>
                      <a:pPr marL="0" marR="0" lvl="0" indent="0" algn="ctr" rtl="0">
                        <a:lnSpc>
                          <a:spcPct val="100000"/>
                        </a:lnSpc>
                        <a:spcBef>
                          <a:spcPts val="0"/>
                        </a:spcBef>
                        <a:spcAft>
                          <a:spcPts val="0"/>
                        </a:spcAft>
                        <a:buClr>
                          <a:srgbClr val="000000"/>
                        </a:buClr>
                        <a:buSzPts val="1400"/>
                        <a:buFont typeface="Arial"/>
                        <a:buNone/>
                      </a:pPr>
                      <a:r>
                        <a:rPr lang="en-GB" sz="1400" u="none" strike="noStrike" cap="none">
                          <a:latin typeface="Source Sans Pro"/>
                          <a:ea typeface="Source Sans Pro"/>
                          <a:cs typeface="Source Sans Pro"/>
                          <a:sym typeface="Source Sans Pro"/>
                        </a:rPr>
                        <a:t>Block 2</a:t>
                      </a:r>
                      <a:endParaRPr sz="1400"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GB" sz="1400" u="none" strike="noStrike" cap="none">
                          <a:latin typeface="Source Sans Pro"/>
                          <a:ea typeface="Source Sans Pro"/>
                          <a:cs typeface="Source Sans Pro"/>
                          <a:sym typeface="Source Sans Pro"/>
                        </a:rPr>
                        <a:t>Climate and Weather</a:t>
                      </a:r>
                      <a:endParaRPr sz="1400"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134750">
                <a:tc>
                  <a:txBody>
                    <a:bodyPr/>
                    <a:lstStyle/>
                    <a:p>
                      <a:pPr marL="0" marR="0" lvl="0" indent="0" algn="ctr" rtl="0">
                        <a:lnSpc>
                          <a:spcPct val="100000"/>
                        </a:lnSpc>
                        <a:spcBef>
                          <a:spcPts val="0"/>
                        </a:spcBef>
                        <a:spcAft>
                          <a:spcPts val="0"/>
                        </a:spcAft>
                        <a:buClr>
                          <a:srgbClr val="000000"/>
                        </a:buClr>
                        <a:buSzPts val="1400"/>
                        <a:buFont typeface="Arial"/>
                        <a:buNone/>
                      </a:pPr>
                      <a:r>
                        <a:rPr lang="en-GB" sz="1400" u="none" strike="noStrike" cap="none">
                          <a:latin typeface="Source Sans Pro"/>
                          <a:ea typeface="Source Sans Pro"/>
                          <a:cs typeface="Source Sans Pro"/>
                          <a:sym typeface="Source Sans Pro"/>
                        </a:rPr>
                        <a:t>Block 4</a:t>
                      </a:r>
                      <a:endParaRPr sz="1400"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GB" sz="1400" u="none" strike="noStrike" cap="none">
                          <a:latin typeface="Source Sans Pro"/>
                          <a:ea typeface="Source Sans Pro"/>
                          <a:cs typeface="Source Sans Pro"/>
                          <a:sym typeface="Source Sans Pro"/>
                        </a:rPr>
                        <a:t>Tectonic Plates, Volcanoes and Earthquakes</a:t>
                      </a:r>
                      <a:endParaRPr sz="1400"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134750">
                <a:tc>
                  <a:txBody>
                    <a:bodyPr/>
                    <a:lstStyle/>
                    <a:p>
                      <a:pPr marL="0" marR="0" lvl="0" indent="0" algn="ctr" rtl="0">
                        <a:lnSpc>
                          <a:spcPct val="100000"/>
                        </a:lnSpc>
                        <a:spcBef>
                          <a:spcPts val="0"/>
                        </a:spcBef>
                        <a:spcAft>
                          <a:spcPts val="0"/>
                        </a:spcAft>
                        <a:buClr>
                          <a:srgbClr val="000000"/>
                        </a:buClr>
                        <a:buSzPts val="1400"/>
                        <a:buFont typeface="Arial"/>
                        <a:buNone/>
                      </a:pPr>
                      <a:r>
                        <a:rPr lang="en-GB" sz="1400" u="none" strike="noStrike" cap="none">
                          <a:latin typeface="Source Sans Pro"/>
                          <a:ea typeface="Source Sans Pro"/>
                          <a:cs typeface="Source Sans Pro"/>
                          <a:sym typeface="Source Sans Pro"/>
                        </a:rPr>
                        <a:t>Block 6</a:t>
                      </a:r>
                      <a:endParaRPr sz="1400"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n-GB" sz="1400" u="none" strike="noStrike" cap="none">
                          <a:latin typeface="Source Sans Pro"/>
                          <a:ea typeface="Source Sans Pro"/>
                          <a:cs typeface="Source Sans Pro"/>
                          <a:sym typeface="Source Sans Pro"/>
                        </a:rPr>
                        <a:t>Waterways of the UK</a:t>
                      </a:r>
                      <a:endParaRPr sz="1400"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68"/>
        <p:cNvGrpSpPr/>
        <p:nvPr/>
      </p:nvGrpSpPr>
      <p:grpSpPr>
        <a:xfrm>
          <a:off x="0" y="0"/>
          <a:ext cx="0" cy="0"/>
          <a:chOff x="0" y="0"/>
          <a:chExt cx="0" cy="0"/>
        </a:xfrm>
      </p:grpSpPr>
      <p:sp>
        <p:nvSpPr>
          <p:cNvPr id="69" name="Google Shape;69;p4"/>
          <p:cNvSpPr txBox="1">
            <a:spLocks noGrp="1"/>
          </p:cNvSpPr>
          <p:nvPr>
            <p:ph type="ctrTitle"/>
          </p:nvPr>
        </p:nvSpPr>
        <p:spPr>
          <a:xfrm>
            <a:off x="311700" y="1130850"/>
            <a:ext cx="8520600" cy="28818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5200"/>
              <a:buNone/>
            </a:pPr>
            <a:r>
              <a:rPr lang="en-GB" sz="3600">
                <a:latin typeface="Source Sans Pro"/>
                <a:ea typeface="Source Sans Pro"/>
                <a:cs typeface="Source Sans Pro"/>
                <a:sym typeface="Source Sans Pro"/>
              </a:rPr>
              <a:t>Block 2</a:t>
            </a:r>
            <a:endParaRPr sz="3600">
              <a:latin typeface="Source Sans Pro"/>
              <a:ea typeface="Source Sans Pro"/>
              <a:cs typeface="Source Sans Pro"/>
              <a:sym typeface="Source Sans Pro"/>
            </a:endParaRPr>
          </a:p>
          <a:p>
            <a:pPr marL="0" lvl="0" indent="0" algn="ctr" rtl="0">
              <a:lnSpc>
                <a:spcPct val="100000"/>
              </a:lnSpc>
              <a:spcBef>
                <a:spcPts val="0"/>
              </a:spcBef>
              <a:spcAft>
                <a:spcPts val="0"/>
              </a:spcAft>
              <a:buSzPts val="5200"/>
              <a:buNone/>
            </a:pPr>
            <a:r>
              <a:rPr lang="en-GB" sz="3600">
                <a:solidFill>
                  <a:srgbClr val="999999"/>
                </a:solidFill>
                <a:latin typeface="Source Sans Pro"/>
                <a:ea typeface="Source Sans Pro"/>
                <a:cs typeface="Source Sans Pro"/>
                <a:sym typeface="Source Sans Pro"/>
              </a:rPr>
              <a:t>Climate and Weather</a:t>
            </a:r>
            <a:endParaRPr sz="3600">
              <a:solidFill>
                <a:srgbClr val="999999"/>
              </a:solidFill>
              <a:latin typeface="Source Sans Pro"/>
              <a:ea typeface="Source Sans Pro"/>
              <a:cs typeface="Source Sans Pro"/>
              <a:sym typeface="Source Sans Pr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6"/>
          <p:cNvSpPr txBox="1">
            <a:spLocks noGrp="1"/>
          </p:cNvSpPr>
          <p:nvPr>
            <p:ph type="ctrTitle"/>
          </p:nvPr>
        </p:nvSpPr>
        <p:spPr>
          <a:xfrm>
            <a:off x="311700" y="115615"/>
            <a:ext cx="8520600" cy="4708634"/>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r>
              <a:rPr lang="en-GB" sz="3600" b="1" u="sng" dirty="0" smtClean="0">
                <a:latin typeface="Source Sans Pro"/>
                <a:ea typeface="Source Sans Pro"/>
                <a:cs typeface="Source Sans Pro"/>
                <a:sym typeface="Source Sans Pro"/>
              </a:rPr>
              <a:t>Autumn </a:t>
            </a:r>
            <a:br>
              <a:rPr lang="en-GB" sz="3600" b="1" u="sng" dirty="0" smtClean="0">
                <a:latin typeface="Source Sans Pro"/>
                <a:ea typeface="Source Sans Pro"/>
                <a:cs typeface="Source Sans Pro"/>
                <a:sym typeface="Source Sans Pro"/>
              </a:rPr>
            </a:br>
            <a:r>
              <a:rPr lang="en-GB" sz="3600" dirty="0">
                <a:solidFill>
                  <a:schemeClr val="tx1"/>
                </a:solidFill>
                <a:latin typeface="Source Sans Pro"/>
                <a:ea typeface="Source Sans Pro"/>
                <a:cs typeface="Source Sans Pro"/>
                <a:sym typeface="Source Sans Pro"/>
              </a:rPr>
              <a:t/>
            </a:r>
            <a:br>
              <a:rPr lang="en-GB" sz="3600" dirty="0">
                <a:solidFill>
                  <a:schemeClr val="tx1"/>
                </a:solidFill>
                <a:latin typeface="Source Sans Pro"/>
                <a:ea typeface="Source Sans Pro"/>
                <a:cs typeface="Source Sans Pro"/>
                <a:sym typeface="Source Sans Pro"/>
              </a:rPr>
            </a:br>
            <a:r>
              <a:rPr lang="en-GB" sz="3200" b="1" dirty="0">
                <a:solidFill>
                  <a:schemeClr val="tx1"/>
                </a:solidFill>
                <a:latin typeface="Source Sans Pro"/>
                <a:ea typeface="Source Sans Pro"/>
                <a:cs typeface="Source Sans Pro"/>
                <a:sym typeface="Source Sans Pro"/>
              </a:rPr>
              <a:t>Why do different areas have different sorts of vegetation</a:t>
            </a:r>
            <a:r>
              <a:rPr lang="en-GB" sz="3200" b="1" dirty="0" smtClean="0">
                <a:solidFill>
                  <a:schemeClr val="tx1"/>
                </a:solidFill>
                <a:latin typeface="Source Sans Pro"/>
                <a:ea typeface="Source Sans Pro"/>
                <a:cs typeface="Source Sans Pro"/>
                <a:sym typeface="Source Sans Pro"/>
              </a:rPr>
              <a:t>?</a:t>
            </a:r>
            <a:br>
              <a:rPr lang="en-GB" sz="3200" b="1" dirty="0" smtClean="0">
                <a:solidFill>
                  <a:schemeClr val="tx1"/>
                </a:solidFill>
                <a:latin typeface="Source Sans Pro"/>
                <a:ea typeface="Source Sans Pro"/>
                <a:cs typeface="Source Sans Pro"/>
                <a:sym typeface="Source Sans Pro"/>
              </a:rPr>
            </a:br>
            <a:r>
              <a:rPr lang="en-GB" sz="3600" dirty="0" smtClean="0">
                <a:solidFill>
                  <a:schemeClr val="tx1"/>
                </a:solidFill>
                <a:latin typeface="Source Sans Pro"/>
                <a:ea typeface="Source Sans Pro"/>
                <a:cs typeface="Source Sans Pro"/>
                <a:sym typeface="Source Sans Pro"/>
              </a:rPr>
              <a:t/>
            </a:r>
            <a:br>
              <a:rPr lang="en-GB" sz="3600" dirty="0" smtClean="0">
                <a:solidFill>
                  <a:schemeClr val="tx1"/>
                </a:solidFill>
                <a:latin typeface="Source Sans Pro"/>
                <a:ea typeface="Source Sans Pro"/>
                <a:cs typeface="Source Sans Pro"/>
                <a:sym typeface="Source Sans Pro"/>
              </a:rPr>
            </a:br>
            <a:r>
              <a:rPr lang="en-GB" sz="3600" dirty="0" smtClean="0">
                <a:latin typeface="Source Sans Pro"/>
                <a:ea typeface="Source Sans Pro"/>
                <a:cs typeface="Source Sans Pro"/>
                <a:sym typeface="Source Sans Pro"/>
              </a:rPr>
              <a:t>Key Concept: </a:t>
            </a:r>
            <a:r>
              <a:rPr lang="en-GB" sz="3600" dirty="0" smtClean="0">
                <a:solidFill>
                  <a:srgbClr val="00B050"/>
                </a:solidFill>
                <a:latin typeface="Source Sans Pro"/>
                <a:ea typeface="Source Sans Pro"/>
                <a:cs typeface="Source Sans Pro"/>
                <a:sym typeface="Source Sans Pro"/>
              </a:rPr>
              <a:t>Climate and Change </a:t>
            </a:r>
            <a:r>
              <a:rPr lang="en-GB" sz="3600" dirty="0" smtClean="0">
                <a:solidFill>
                  <a:srgbClr val="7030A0"/>
                </a:solidFill>
                <a:latin typeface="Source Sans Pro"/>
                <a:ea typeface="Source Sans Pro"/>
                <a:cs typeface="Source Sans Pro"/>
                <a:sym typeface="Source Sans Pro"/>
              </a:rPr>
              <a:t> </a:t>
            </a:r>
            <a:r>
              <a:rPr lang="en-GB" sz="3600" dirty="0" smtClean="0">
                <a:latin typeface="Source Sans Pro"/>
                <a:ea typeface="Source Sans Pro"/>
                <a:cs typeface="Source Sans Pro"/>
                <a:sym typeface="Source Sans Pro"/>
              </a:rPr>
              <a:t/>
            </a:r>
            <a:br>
              <a:rPr lang="en-GB" sz="3600" dirty="0" smtClean="0">
                <a:latin typeface="Source Sans Pro"/>
                <a:ea typeface="Source Sans Pro"/>
                <a:cs typeface="Source Sans Pro"/>
                <a:sym typeface="Source Sans Pro"/>
              </a:rPr>
            </a:br>
            <a:r>
              <a:rPr lang="en-GB" sz="3600" dirty="0">
                <a:latin typeface="Source Sans Pro"/>
                <a:ea typeface="Source Sans Pro"/>
                <a:cs typeface="Source Sans Pro"/>
                <a:sym typeface="Source Sans Pro"/>
              </a:rPr>
              <a:t/>
            </a:r>
            <a:br>
              <a:rPr lang="en-GB" sz="3600" dirty="0">
                <a:latin typeface="Source Sans Pro"/>
                <a:ea typeface="Source Sans Pro"/>
                <a:cs typeface="Source Sans Pro"/>
                <a:sym typeface="Source Sans Pro"/>
              </a:rPr>
            </a:br>
            <a:endParaRPr lang="en-GB" sz="3600" dirty="0">
              <a:solidFill>
                <a:srgbClr val="FF7C80"/>
              </a:solidFill>
              <a:latin typeface="Source Sans Pro"/>
              <a:ea typeface="Source Sans Pro"/>
              <a:cs typeface="Source Sans Pro"/>
              <a:sym typeface="Source Sans Pro"/>
            </a:endParaRPr>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6587290" y="3675547"/>
            <a:ext cx="1143000" cy="872490"/>
          </a:xfrm>
          <a:prstGeom prst="rect">
            <a:avLst/>
          </a:prstGeom>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4103370" y="3675547"/>
            <a:ext cx="937260" cy="904875"/>
          </a:xfrm>
          <a:prstGeom prst="rect">
            <a:avLst/>
          </a:prstGeom>
        </p:spPr>
      </p:pic>
    </p:spTree>
    <p:extLst>
      <p:ext uri="{BB962C8B-B14F-4D97-AF65-F5344CB8AC3E}">
        <p14:creationId xmlns:p14="http://schemas.microsoft.com/office/powerpoint/2010/main" val="1054309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graphicFrame>
        <p:nvGraphicFramePr>
          <p:cNvPr id="74" name="Google Shape;74;p5"/>
          <p:cNvGraphicFramePr/>
          <p:nvPr/>
        </p:nvGraphicFramePr>
        <p:xfrm>
          <a:off x="290850" y="317150"/>
          <a:ext cx="8642850" cy="2986950"/>
        </p:xfrm>
        <a:graphic>
          <a:graphicData uri="http://schemas.openxmlformats.org/drawingml/2006/table">
            <a:tbl>
              <a:tblPr>
                <a:noFill/>
                <a:tableStyleId>{BA02E219-EFD0-447A-A703-EF0D030054ED}</a:tableStyleId>
              </a:tblPr>
              <a:tblGrid>
                <a:gridCol w="1477150">
                  <a:extLst>
                    <a:ext uri="{9D8B030D-6E8A-4147-A177-3AD203B41FA5}">
                      <a16:colId xmlns:a16="http://schemas.microsoft.com/office/drawing/2014/main" val="20000"/>
                    </a:ext>
                  </a:extLst>
                </a:gridCol>
                <a:gridCol w="4860100">
                  <a:extLst>
                    <a:ext uri="{9D8B030D-6E8A-4147-A177-3AD203B41FA5}">
                      <a16:colId xmlns:a16="http://schemas.microsoft.com/office/drawing/2014/main" val="20001"/>
                    </a:ext>
                  </a:extLst>
                </a:gridCol>
                <a:gridCol w="2305600">
                  <a:extLst>
                    <a:ext uri="{9D8B030D-6E8A-4147-A177-3AD203B41FA5}">
                      <a16:colId xmlns:a16="http://schemas.microsoft.com/office/drawing/2014/main" val="20002"/>
                    </a:ext>
                  </a:extLst>
                </a:gridCol>
              </a:tblGrid>
              <a:tr h="751275">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solidFill>
                            <a:srgbClr val="999999"/>
                          </a:solidFill>
                          <a:latin typeface="Source Sans Pro"/>
                          <a:ea typeface="Source Sans Pro"/>
                          <a:cs typeface="Source Sans Pro"/>
                          <a:sym typeface="Source Sans Pro"/>
                        </a:rPr>
                        <a:t>Year 4 Block 2</a:t>
                      </a:r>
                      <a:endParaRPr sz="1200" b="1" u="none" strike="noStrike" cap="none">
                        <a:solidFill>
                          <a:srgbClr val="999999"/>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GB" sz="1200" u="none" strike="noStrike" cap="none">
                          <a:solidFill>
                            <a:srgbClr val="999999"/>
                          </a:solidFill>
                          <a:latin typeface="Source Sans Pro"/>
                          <a:ea typeface="Source Sans Pro"/>
                          <a:cs typeface="Source Sans Pro"/>
                          <a:sym typeface="Source Sans Pro"/>
                        </a:rPr>
                        <a:t>Climate and Weather</a:t>
                      </a:r>
                      <a:endParaRPr sz="1200" u="none" strike="noStrike" cap="none">
                        <a:solidFill>
                          <a:srgbClr val="999999"/>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rgbClr val="000000"/>
                        </a:buClr>
                        <a:buSzPts val="800"/>
                        <a:buFont typeface="Arial"/>
                        <a:buNone/>
                      </a:pPr>
                      <a:r>
                        <a:rPr lang="en-GB" sz="800" b="1" u="none" strike="noStrike" cap="none">
                          <a:solidFill>
                            <a:srgbClr val="999999"/>
                          </a:solidFill>
                          <a:latin typeface="Source Sans Pro"/>
                          <a:ea typeface="Source Sans Pro"/>
                          <a:cs typeface="Source Sans Pro"/>
                          <a:sym typeface="Source Sans Pro"/>
                        </a:rPr>
                        <a:t>Retrieval vocab: </a:t>
                      </a:r>
                      <a:r>
                        <a:rPr lang="en-GB" sz="800" u="none" strike="noStrike" cap="none">
                          <a:latin typeface="Source Sans Pro"/>
                          <a:ea typeface="Source Sans Pro"/>
                          <a:cs typeface="Source Sans Pro"/>
                          <a:sym typeface="Source Sans Pro"/>
                        </a:rPr>
                        <a:t> annual, area, atlas, biome, coast, continent,  latitude, longitude, North Pole, precipitation, region, South Pole,  temperate, thermometer </a:t>
                      </a:r>
                      <a:endParaRPr sz="8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800"/>
                        <a:buFont typeface="Arial"/>
                        <a:buNone/>
                      </a:pPr>
                      <a:endParaRPr sz="8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800"/>
                        <a:buFont typeface="Arial"/>
                        <a:buNone/>
                      </a:pPr>
                      <a:r>
                        <a:rPr lang="en-GB" sz="800" b="1" u="none" strike="noStrike" cap="none">
                          <a:solidFill>
                            <a:srgbClr val="999999"/>
                          </a:solidFill>
                          <a:latin typeface="Source Sans Pro"/>
                          <a:ea typeface="Source Sans Pro"/>
                          <a:cs typeface="Source Sans Pro"/>
                          <a:sym typeface="Source Sans Pro"/>
                        </a:rPr>
                        <a:t>New vocab:</a:t>
                      </a:r>
                      <a:r>
                        <a:rPr lang="en-GB" sz="800" u="none" strike="noStrike" cap="none">
                          <a:solidFill>
                            <a:schemeClr val="dk1"/>
                          </a:solidFill>
                          <a:latin typeface="Source Sans Pro"/>
                          <a:ea typeface="Source Sans Pro"/>
                          <a:cs typeface="Source Sans Pro"/>
                          <a:sym typeface="Source Sans Pro"/>
                        </a:rPr>
                        <a:t> desert, evolved, humidity, lichen, moss, polar, rainfall, sedges, sub-tropical, tropical,  weather</a:t>
                      </a:r>
                      <a:endParaRPr sz="800" u="none" strike="noStrike" cap="none">
                        <a:solidFill>
                          <a:schemeClr val="dk1"/>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800"/>
                        <a:buFont typeface="Arial"/>
                        <a:buNone/>
                      </a:pPr>
                      <a:endParaRPr sz="800" b="1" u="none" strike="noStrike" cap="none">
                        <a:solidFill>
                          <a:schemeClr val="dk1"/>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800"/>
                        <a:buFont typeface="Arial"/>
                        <a:buNone/>
                      </a:pPr>
                      <a:r>
                        <a:rPr lang="en-GB" sz="800" b="1" u="none" strike="noStrike" cap="none">
                          <a:solidFill>
                            <a:schemeClr val="dk1"/>
                          </a:solidFill>
                          <a:latin typeface="Source Sans Pro"/>
                          <a:ea typeface="Source Sans Pro"/>
                          <a:cs typeface="Source Sans Pro"/>
                          <a:sym typeface="Source Sans Pro"/>
                        </a:rPr>
                        <a:t>Key concepts: boundaries </a:t>
                      </a:r>
                      <a:r>
                        <a:rPr lang="en-GB" sz="800" u="none" strike="noStrike" cap="none">
                          <a:solidFill>
                            <a:srgbClr val="FF0000"/>
                          </a:solidFill>
                          <a:latin typeface="Source Sans Pro"/>
                          <a:ea typeface="Source Sans Pro"/>
                          <a:cs typeface="Source Sans Pro"/>
                          <a:sym typeface="Source Sans Pro"/>
                        </a:rPr>
                        <a:t>(continents, locations)</a:t>
                      </a:r>
                      <a:r>
                        <a:rPr lang="en-GB" sz="800" b="1" u="none" strike="noStrike" cap="none">
                          <a:solidFill>
                            <a:schemeClr val="dk1"/>
                          </a:solidFill>
                          <a:latin typeface="Source Sans Pro"/>
                          <a:ea typeface="Source Sans Pro"/>
                          <a:cs typeface="Source Sans Pro"/>
                          <a:sym typeface="Source Sans Pro"/>
                        </a:rPr>
                        <a:t>; cartography</a:t>
                      </a:r>
                      <a:r>
                        <a:rPr lang="en-GB" sz="800" u="none" strike="noStrike" cap="none">
                          <a:solidFill>
                            <a:srgbClr val="FF0000"/>
                          </a:solidFill>
                          <a:latin typeface="Source Sans Pro"/>
                          <a:ea typeface="Source Sans Pro"/>
                          <a:cs typeface="Source Sans Pro"/>
                          <a:sym typeface="Source Sans Pro"/>
                        </a:rPr>
                        <a:t> (atlases, Equator, latitude, longitude, North/South Pole)</a:t>
                      </a:r>
                      <a:r>
                        <a:rPr lang="en-GB" sz="800" b="1" u="none" strike="noStrike" cap="none">
                          <a:solidFill>
                            <a:schemeClr val="dk1"/>
                          </a:solidFill>
                          <a:latin typeface="Source Sans Pro"/>
                          <a:ea typeface="Source Sans Pro"/>
                          <a:cs typeface="Source Sans Pro"/>
                          <a:sym typeface="Source Sans Pro"/>
                        </a:rPr>
                        <a:t>; change </a:t>
                      </a:r>
                      <a:r>
                        <a:rPr lang="en-GB" sz="800" u="none" strike="noStrike" cap="none">
                          <a:solidFill>
                            <a:srgbClr val="FF0000"/>
                          </a:solidFill>
                          <a:latin typeface="Source Sans Pro"/>
                          <a:ea typeface="Source Sans Pro"/>
                          <a:cs typeface="Source Sans Pro"/>
                          <a:sym typeface="Source Sans Pro"/>
                        </a:rPr>
                        <a:t>(adaptation)</a:t>
                      </a:r>
                      <a:r>
                        <a:rPr lang="en-GB" sz="800" b="1" u="none" strike="noStrike" cap="none">
                          <a:solidFill>
                            <a:schemeClr val="dk1"/>
                          </a:solidFill>
                          <a:latin typeface="Source Sans Pro"/>
                          <a:ea typeface="Source Sans Pro"/>
                          <a:cs typeface="Source Sans Pro"/>
                          <a:sym typeface="Source Sans Pro"/>
                        </a:rPr>
                        <a:t>; climate</a:t>
                      </a:r>
                      <a:r>
                        <a:rPr lang="en-GB" sz="800" u="none" strike="noStrike" cap="none">
                          <a:solidFill>
                            <a:srgbClr val="FF0000"/>
                          </a:solidFill>
                          <a:latin typeface="Source Sans Pro"/>
                          <a:ea typeface="Source Sans Pro"/>
                          <a:cs typeface="Source Sans Pro"/>
                          <a:sym typeface="Source Sans Pro"/>
                        </a:rPr>
                        <a:t> (climate zones, weather)</a:t>
                      </a:r>
                      <a:r>
                        <a:rPr lang="en-GB" sz="800" b="1" u="none" strike="noStrike" cap="none">
                          <a:solidFill>
                            <a:schemeClr val="dk1"/>
                          </a:solidFill>
                          <a:latin typeface="Source Sans Pro"/>
                          <a:ea typeface="Source Sans Pro"/>
                          <a:cs typeface="Source Sans Pro"/>
                          <a:sym typeface="Source Sans Pro"/>
                        </a:rPr>
                        <a:t>; interdependence; physical geography</a:t>
                      </a:r>
                      <a:r>
                        <a:rPr lang="en-GB" sz="800" u="none" strike="noStrike" cap="none">
                          <a:solidFill>
                            <a:srgbClr val="FF0000"/>
                          </a:solidFill>
                          <a:latin typeface="Source Sans Pro"/>
                          <a:ea typeface="Source Sans Pro"/>
                          <a:cs typeface="Source Sans Pro"/>
                          <a:sym typeface="Source Sans Pro"/>
                        </a:rPr>
                        <a:t> (biomes)</a:t>
                      </a:r>
                      <a:endParaRPr sz="800" b="1" u="none" strike="noStrike" cap="none">
                        <a:solidFill>
                          <a:srgbClr val="999999"/>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982450">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Source Sans Pro"/>
                          <a:ea typeface="Source Sans Pro"/>
                          <a:cs typeface="Source Sans Pro"/>
                          <a:sym typeface="Source Sans Pro"/>
                        </a:rPr>
                        <a:t>Week 1</a:t>
                      </a:r>
                      <a:endParaRPr sz="1200" b="1" u="none" strike="noStrike" cap="none">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Source Sans Pro"/>
                          <a:ea typeface="Source Sans Pro"/>
                          <a:cs typeface="Source Sans Pro"/>
                          <a:sym typeface="Source Sans Pro"/>
                        </a:rPr>
                        <a:t>(retrieval)</a:t>
                      </a:r>
                      <a:endParaRPr sz="1200" b="1"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457200" marR="0" lvl="0" indent="-279400" algn="l" rtl="0">
                        <a:lnSpc>
                          <a:spcPct val="100000"/>
                        </a:lnSpc>
                        <a:spcBef>
                          <a:spcPts val="0"/>
                        </a:spcBef>
                        <a:spcAft>
                          <a:spcPts val="0"/>
                        </a:spcAft>
                        <a:buClr>
                          <a:srgbClr val="0B0C0C"/>
                        </a:buClr>
                        <a:buSzPts val="800"/>
                        <a:buFont typeface="Source Sans Pro"/>
                        <a:buChar char="●"/>
                      </a:pPr>
                      <a:r>
                        <a:rPr lang="en-GB" sz="800" b="1" u="none" strike="noStrike" cap="none">
                          <a:solidFill>
                            <a:schemeClr val="dk1"/>
                          </a:solidFill>
                          <a:latin typeface="Source Sans Pro"/>
                          <a:ea typeface="Source Sans Pro"/>
                          <a:cs typeface="Source Sans Pro"/>
                          <a:sym typeface="Source Sans Pro"/>
                        </a:rPr>
                        <a:t>Know that geography is the study of places and the relationships between people and their environments</a:t>
                      </a:r>
                      <a:endParaRPr sz="800" b="1" u="none" strike="noStrike" cap="none">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Source Sans Pro"/>
                        <a:buChar char="●"/>
                      </a:pPr>
                      <a:r>
                        <a:rPr lang="en-GB" sz="800" b="1" u="none" strike="noStrike" cap="none">
                          <a:solidFill>
                            <a:srgbClr val="0B0C0C"/>
                          </a:solidFill>
                          <a:latin typeface="Source Sans Pro"/>
                          <a:ea typeface="Source Sans Pro"/>
                          <a:cs typeface="Source Sans Pro"/>
                          <a:sym typeface="Source Sans Pro"/>
                        </a:rPr>
                        <a:t>Know the names of the seven continents and name on a world map and globe (as a class using a labelled map/globe): Europe, North America, South America, Africa, Asia, Australia and Antarctica. </a:t>
                      </a:r>
                      <a:endParaRPr sz="800" b="1" u="none" strike="noStrike" cap="none">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Source Sans Pro"/>
                        <a:buChar char="●"/>
                      </a:pPr>
                      <a:r>
                        <a:rPr lang="en-GB" sz="800" b="1" u="none" strike="noStrike" cap="none">
                          <a:solidFill>
                            <a:srgbClr val="0B0C0C"/>
                          </a:solidFill>
                          <a:latin typeface="Source Sans Pro"/>
                          <a:ea typeface="Source Sans Pro"/>
                          <a:cs typeface="Source Sans Pro"/>
                          <a:sym typeface="Source Sans Pro"/>
                        </a:rPr>
                        <a:t>Know the location of the North and South Poles and know that they are the cold parts of the Earth. </a:t>
                      </a:r>
                      <a:endParaRPr sz="800" b="1" u="none" strike="noStrike" cap="none">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Source Sans Pro"/>
                        <a:buChar char="●"/>
                      </a:pPr>
                      <a:r>
                        <a:rPr lang="en-GB" sz="800" b="1" u="none" strike="noStrike" cap="none">
                          <a:solidFill>
                            <a:schemeClr val="dk1"/>
                          </a:solidFill>
                          <a:latin typeface="Source Sans Pro"/>
                          <a:ea typeface="Source Sans Pro"/>
                          <a:cs typeface="Source Sans Pro"/>
                          <a:sym typeface="Source Sans Pro"/>
                        </a:rPr>
                        <a:t>Know that there are imaginary lines of latitude and longitude on the Earth; know that latitude shows the north/south position of a given location and that longitude shows the east/west position of a given location (see diagram below)</a:t>
                      </a:r>
                      <a:endParaRPr sz="800" b="1"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Source Sans Pro"/>
                        <a:buChar char="●"/>
                      </a:pPr>
                      <a:r>
                        <a:rPr lang="en-GB" sz="800" b="1" u="none" strike="noStrike" cap="none">
                          <a:solidFill>
                            <a:schemeClr val="dk1"/>
                          </a:solidFill>
                          <a:latin typeface="Source Sans Pro"/>
                          <a:ea typeface="Source Sans Pro"/>
                          <a:cs typeface="Source Sans Pro"/>
                          <a:sym typeface="Source Sans Pro"/>
                        </a:rPr>
                        <a:t>Know that the UK </a:t>
                      </a:r>
                      <a:r>
                        <a:rPr lang="en-GB" sz="800" b="1" u="sng" strike="noStrike" cap="none">
                          <a:solidFill>
                            <a:schemeClr val="dk1"/>
                          </a:solidFill>
                          <a:latin typeface="Source Sans Pro"/>
                          <a:ea typeface="Source Sans Pro"/>
                          <a:cs typeface="Source Sans Pro"/>
                          <a:sym typeface="Source Sans Pro"/>
                        </a:rPr>
                        <a:t>does not</a:t>
                      </a:r>
                      <a:r>
                        <a:rPr lang="en-GB" sz="800" b="1" u="none" strike="noStrike" cap="none">
                          <a:solidFill>
                            <a:schemeClr val="dk1"/>
                          </a:solidFill>
                          <a:latin typeface="Source Sans Pro"/>
                          <a:ea typeface="Source Sans Pro"/>
                          <a:cs typeface="Source Sans Pro"/>
                          <a:sym typeface="Source Sans Pro"/>
                        </a:rPr>
                        <a:t> usually experience extremely cold winters or summers, and is thus a temperate country</a:t>
                      </a:r>
                      <a:endParaRPr sz="800" b="1"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Source Sans Pro"/>
                        <a:buChar char="●"/>
                      </a:pPr>
                      <a:r>
                        <a:rPr lang="en-GB" sz="800" b="1" u="none" strike="noStrike" cap="none">
                          <a:solidFill>
                            <a:schemeClr val="dk1"/>
                          </a:solidFill>
                          <a:latin typeface="Source Sans Pro"/>
                          <a:ea typeface="Source Sans Pro"/>
                          <a:cs typeface="Source Sans Pro"/>
                          <a:sym typeface="Source Sans Pro"/>
                        </a:rPr>
                        <a:t>Know that temperature can be measured using a thermometer</a:t>
                      </a:r>
                      <a:endParaRPr sz="800" b="1"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Source Sans Pro"/>
                        <a:buChar char="●"/>
                      </a:pPr>
                      <a:r>
                        <a:rPr lang="en-GB" sz="800" b="1" u="none" strike="noStrike" cap="none">
                          <a:solidFill>
                            <a:schemeClr val="dk1"/>
                          </a:solidFill>
                          <a:latin typeface="Source Sans Pro"/>
                          <a:ea typeface="Source Sans Pro"/>
                          <a:cs typeface="Source Sans Pro"/>
                          <a:sym typeface="Source Sans Pro"/>
                        </a:rPr>
                        <a:t>Know that particular types of precipitation are more common in different seasons (e.g. snow and ice in winter; rain in the summer)</a:t>
                      </a:r>
                      <a:endParaRPr sz="800" b="1"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r h="520100">
                <a:tc>
                  <a:txBody>
                    <a:bodyPr/>
                    <a:lstStyle/>
                    <a:p>
                      <a:pPr marL="0" marR="0" lvl="0" indent="0" algn="ctr" rtl="0">
                        <a:lnSpc>
                          <a:spcPct val="100000"/>
                        </a:lnSpc>
                        <a:spcBef>
                          <a:spcPts val="0"/>
                        </a:spcBef>
                        <a:spcAft>
                          <a:spcPts val="0"/>
                        </a:spcAft>
                        <a:buClr>
                          <a:schemeClr val="dk1"/>
                        </a:buClr>
                        <a:buSzPts val="1100"/>
                        <a:buFont typeface="Arial"/>
                        <a:buNone/>
                      </a:pPr>
                      <a:r>
                        <a:rPr lang="en-GB" sz="1200" b="1" u="none" strike="noStrike" cap="none">
                          <a:solidFill>
                            <a:schemeClr val="dk1"/>
                          </a:solidFill>
                          <a:latin typeface="Source Sans Pro"/>
                          <a:ea typeface="Source Sans Pro"/>
                          <a:cs typeface="Source Sans Pro"/>
                          <a:sym typeface="Source Sans Pro"/>
                        </a:rPr>
                        <a:t>Week 2</a:t>
                      </a:r>
                      <a:endParaRPr sz="1200" b="1"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457200" marR="0" lvl="0" indent="-279400" algn="l" rtl="0">
                        <a:lnSpc>
                          <a:spcPct val="100000"/>
                        </a:lnSpc>
                        <a:spcBef>
                          <a:spcPts val="0"/>
                        </a:spcBef>
                        <a:spcAft>
                          <a:spcPts val="0"/>
                        </a:spcAft>
                        <a:buClr>
                          <a:srgbClr val="0B0C0C"/>
                        </a:buClr>
                        <a:buSzPts val="800"/>
                        <a:buFont typeface="Calibri"/>
                        <a:buChar char="●"/>
                      </a:pPr>
                      <a:r>
                        <a:rPr lang="en-GB" sz="800" b="1" u="none" strike="noStrike" cap="none">
                          <a:solidFill>
                            <a:srgbClr val="0B0C0C"/>
                          </a:solidFill>
                          <a:latin typeface="Source Sans Pro"/>
                          <a:ea typeface="Source Sans Pro"/>
                          <a:cs typeface="Source Sans Pro"/>
                          <a:sym typeface="Source Sans Pro"/>
                        </a:rPr>
                        <a:t>Understand the terms rainfall, temperature, wind and humidity, and know that weather represents the day-to-day levels of these things and that climate represents an average for a given area</a:t>
                      </a:r>
                      <a:endParaRPr sz="800" b="1" u="none" strike="noStrike" cap="none">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Source Sans Pro"/>
                        <a:buChar char="●"/>
                      </a:pPr>
                      <a:r>
                        <a:rPr lang="en-GB" sz="800" u="none" strike="noStrike" cap="none">
                          <a:solidFill>
                            <a:srgbClr val="0B0C0C"/>
                          </a:solidFill>
                          <a:latin typeface="Source Sans Pro"/>
                          <a:ea typeface="Source Sans Pro"/>
                          <a:cs typeface="Source Sans Pro"/>
                          <a:sym typeface="Source Sans Pro"/>
                        </a:rPr>
                        <a:t>Use an understanding of rainfall, temperature, wind and humidity to compare the climates of Chile (specifically the Atacama Desert) and the UK</a:t>
                      </a:r>
                      <a:endParaRPr sz="800" u="none" strike="noStrike" cap="none">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Calibri"/>
                        <a:buChar char="●"/>
                      </a:pPr>
                      <a:r>
                        <a:rPr lang="en-GB" sz="800" b="1" u="none" strike="noStrike" cap="none">
                          <a:solidFill>
                            <a:srgbClr val="0B0C0C"/>
                          </a:solidFill>
                          <a:latin typeface="Source Sans Pro"/>
                          <a:ea typeface="Source Sans Pro"/>
                          <a:cs typeface="Source Sans Pro"/>
                          <a:sym typeface="Source Sans Pro"/>
                        </a:rPr>
                        <a:t>Know that a desert is a region with extremely low precipitation; for example, the world’s largest desert is found in Antarctica – although it is not hot there, there is very little rainfall</a:t>
                      </a:r>
                      <a:endParaRPr sz="800" b="1"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2"/>
                  </a:ext>
                </a:extLst>
              </a:tr>
            </a:tbl>
          </a:graphicData>
        </a:graphic>
      </p:graphicFrame>
      <p:sp>
        <p:nvSpPr>
          <p:cNvPr id="2" name="TextBox 1"/>
          <p:cNvSpPr txBox="1"/>
          <p:nvPr/>
        </p:nvSpPr>
        <p:spPr>
          <a:xfrm>
            <a:off x="409903" y="3657600"/>
            <a:ext cx="6127531" cy="954107"/>
          </a:xfrm>
          <a:prstGeom prst="rect">
            <a:avLst/>
          </a:prstGeom>
          <a:noFill/>
        </p:spPr>
        <p:txBody>
          <a:bodyPr wrap="square" rtlCol="0">
            <a:spAutoFit/>
          </a:bodyPr>
          <a:lstStyle/>
          <a:p>
            <a:r>
              <a:rPr lang="en-GB" dirty="0" smtClean="0">
                <a:solidFill>
                  <a:srgbClr val="00B050"/>
                </a:solidFill>
              </a:rPr>
              <a:t>Fieldwork - Create a daily chart on the weather in the UK and analyse it at the end of the topic.</a:t>
            </a:r>
          </a:p>
          <a:p>
            <a:r>
              <a:rPr lang="en-GB" dirty="0" smtClean="0">
                <a:solidFill>
                  <a:srgbClr val="00B050"/>
                </a:solidFill>
              </a:rPr>
              <a:t>Temperature, weather conditions, humidity, wind speed – can look at BBC weather or MET office.</a:t>
            </a:r>
            <a:endParaRPr lang="en-US" dirty="0">
              <a:solidFill>
                <a:srgbClr val="00B05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graphicFrame>
        <p:nvGraphicFramePr>
          <p:cNvPr id="79" name="Google Shape;79;p6"/>
          <p:cNvGraphicFramePr/>
          <p:nvPr>
            <p:extLst>
              <p:ext uri="{D42A27DB-BD31-4B8C-83A1-F6EECF244321}">
                <p14:modId xmlns:p14="http://schemas.microsoft.com/office/powerpoint/2010/main" val="2906859059"/>
              </p:ext>
            </p:extLst>
          </p:nvPr>
        </p:nvGraphicFramePr>
        <p:xfrm>
          <a:off x="290850" y="317150"/>
          <a:ext cx="8642850" cy="4324435"/>
        </p:xfrm>
        <a:graphic>
          <a:graphicData uri="http://schemas.openxmlformats.org/drawingml/2006/table">
            <a:tbl>
              <a:tblPr>
                <a:noFill/>
                <a:tableStyleId>{BA02E219-EFD0-447A-A703-EF0D030054ED}</a:tableStyleId>
              </a:tblPr>
              <a:tblGrid>
                <a:gridCol w="1477150">
                  <a:extLst>
                    <a:ext uri="{9D8B030D-6E8A-4147-A177-3AD203B41FA5}">
                      <a16:colId xmlns:a16="http://schemas.microsoft.com/office/drawing/2014/main" val="20000"/>
                    </a:ext>
                  </a:extLst>
                </a:gridCol>
                <a:gridCol w="7165700">
                  <a:extLst>
                    <a:ext uri="{9D8B030D-6E8A-4147-A177-3AD203B41FA5}">
                      <a16:colId xmlns:a16="http://schemas.microsoft.com/office/drawing/2014/main" val="20001"/>
                    </a:ext>
                  </a:extLst>
                </a:gridCol>
              </a:tblGrid>
              <a:tr h="518875">
                <a:tc>
                  <a:txBody>
                    <a:bodyPr/>
                    <a:lstStyle/>
                    <a:p>
                      <a:pPr marL="0" marR="0" lvl="0" indent="0" algn="ctr" rtl="0">
                        <a:lnSpc>
                          <a:spcPct val="100000"/>
                        </a:lnSpc>
                        <a:spcBef>
                          <a:spcPts val="0"/>
                        </a:spcBef>
                        <a:spcAft>
                          <a:spcPts val="0"/>
                        </a:spcAft>
                        <a:buClr>
                          <a:schemeClr val="dk1"/>
                        </a:buClr>
                        <a:buSzPts val="1100"/>
                        <a:buFont typeface="Arial"/>
                        <a:buNone/>
                      </a:pPr>
                      <a:r>
                        <a:rPr lang="en-GB" sz="1200" b="1" u="none" strike="noStrike" cap="none">
                          <a:solidFill>
                            <a:schemeClr val="dk1"/>
                          </a:solidFill>
                          <a:latin typeface="Source Sans Pro"/>
                          <a:ea typeface="Source Sans Pro"/>
                          <a:cs typeface="Source Sans Pro"/>
                          <a:sym typeface="Source Sans Pro"/>
                        </a:rPr>
                        <a:t>Week 3</a:t>
                      </a:r>
                      <a:endParaRPr sz="1200" b="1"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rowSpan="2">
                  <a:txBody>
                    <a:bodyPr/>
                    <a:lstStyle/>
                    <a:p>
                      <a:pPr marL="457200" marR="0" lvl="0" indent="-279400" algn="l" rtl="0">
                        <a:lnSpc>
                          <a:spcPct val="100000"/>
                        </a:lnSpc>
                        <a:spcBef>
                          <a:spcPts val="0"/>
                        </a:spcBef>
                        <a:spcAft>
                          <a:spcPts val="0"/>
                        </a:spcAft>
                        <a:buClr>
                          <a:srgbClr val="0B0C0C"/>
                        </a:buClr>
                        <a:buSzPts val="800"/>
                        <a:buFont typeface="Calibri"/>
                        <a:buChar char="●"/>
                      </a:pPr>
                      <a:r>
                        <a:rPr lang="en-GB" sz="800" b="1" u="none" strike="noStrike" cap="none">
                          <a:solidFill>
                            <a:srgbClr val="0B0C0C"/>
                          </a:solidFill>
                          <a:latin typeface="Source Sans Pro"/>
                          <a:ea typeface="Source Sans Pro"/>
                          <a:cs typeface="Source Sans Pro"/>
                          <a:sym typeface="Source Sans Pro"/>
                        </a:rPr>
                        <a:t>Understand lines of latitude and how the Earth can be divided into polar, temperate, sub-tropical and tropical zones and that each tend to have different climates and biomes; know that a biome is a community of plants and/or animals that share characteristics based on the environment in which they live (e.g. evolved to survive in hot conditions)</a:t>
                      </a:r>
                      <a:endParaRPr sz="1400" b="1" u="none" strike="noStrike" cap="none"/>
                    </a:p>
                    <a:p>
                      <a:pPr marL="457200" marR="0" lvl="0" indent="-279400" algn="l" rtl="0">
                        <a:lnSpc>
                          <a:spcPct val="100000"/>
                        </a:lnSpc>
                        <a:spcBef>
                          <a:spcPts val="0"/>
                        </a:spcBef>
                        <a:spcAft>
                          <a:spcPts val="0"/>
                        </a:spcAft>
                        <a:buClr>
                          <a:srgbClr val="0B0C0C"/>
                        </a:buClr>
                        <a:buSzPts val="800"/>
                        <a:buFont typeface="Source Sans Pro"/>
                        <a:buChar char="●"/>
                      </a:pPr>
                      <a:r>
                        <a:rPr lang="en-GB" sz="800" u="none" strike="noStrike" cap="none">
                          <a:solidFill>
                            <a:srgbClr val="0B0C0C"/>
                          </a:solidFill>
                          <a:latin typeface="Source Sans Pro"/>
                          <a:ea typeface="Source Sans Pro"/>
                          <a:cs typeface="Source Sans Pro"/>
                          <a:sym typeface="Source Sans Pro"/>
                        </a:rPr>
                        <a:t>Use an atlas to locate Greenland, Germany, Portugal and Peru and determine which of the four climate zones these countries are in (polar, temperate, subtropical and tropical respectively)</a:t>
                      </a:r>
                      <a:endParaRPr sz="800" u="none" strike="noStrike" cap="none">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Source Sans Pro"/>
                        <a:buChar char="●"/>
                      </a:pPr>
                      <a:r>
                        <a:rPr lang="en-GB" sz="800" u="none" strike="noStrike" cap="none">
                          <a:solidFill>
                            <a:srgbClr val="0B0C0C"/>
                          </a:solidFill>
                          <a:latin typeface="Source Sans Pro"/>
                          <a:ea typeface="Source Sans Pro"/>
                          <a:cs typeface="Source Sans Pro"/>
                          <a:sym typeface="Source Sans Pro"/>
                        </a:rPr>
                        <a:t>Know that Greenland is part of Denmark, a country in northern Europe; identify Denmark on a map</a:t>
                      </a:r>
                      <a:endParaRPr sz="1400"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35700">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solidFill>
                            <a:schemeClr val="dk1"/>
                          </a:solidFill>
                          <a:latin typeface="Source Sans Pro"/>
                          <a:ea typeface="Source Sans Pro"/>
                          <a:cs typeface="Source Sans Pro"/>
                          <a:sym typeface="Source Sans Pro"/>
                        </a:rPr>
                        <a:t>Week 4</a:t>
                      </a:r>
                      <a:endParaRPr sz="1200" b="1" u="none" strike="noStrike" cap="none">
                        <a:solidFill>
                          <a:schemeClr val="dk1"/>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1"/>
                  </a:ext>
                </a:extLst>
              </a:tr>
              <a:tr h="518875">
                <a:tc>
                  <a:txBody>
                    <a:bodyPr/>
                    <a:lstStyle/>
                    <a:p>
                      <a:pPr marL="0" marR="0" lvl="0" indent="0" algn="ctr" rtl="0">
                        <a:lnSpc>
                          <a:spcPct val="100000"/>
                        </a:lnSpc>
                        <a:spcBef>
                          <a:spcPts val="0"/>
                        </a:spcBef>
                        <a:spcAft>
                          <a:spcPts val="0"/>
                        </a:spcAft>
                        <a:buClr>
                          <a:schemeClr val="dk1"/>
                        </a:buClr>
                        <a:buSzPts val="1100"/>
                        <a:buFont typeface="Arial"/>
                        <a:buNone/>
                      </a:pPr>
                      <a:r>
                        <a:rPr lang="en-GB" sz="1200" b="1" u="none" strike="noStrike" cap="none">
                          <a:solidFill>
                            <a:schemeClr val="dk1"/>
                          </a:solidFill>
                          <a:latin typeface="Source Sans Pro"/>
                          <a:ea typeface="Source Sans Pro"/>
                          <a:cs typeface="Source Sans Pro"/>
                          <a:sym typeface="Source Sans Pro"/>
                        </a:rPr>
                        <a:t>Week 5</a:t>
                      </a:r>
                      <a:endParaRPr sz="1400"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457200" marR="0" lvl="0" indent="-279400" algn="l" rtl="0">
                        <a:lnSpc>
                          <a:spcPct val="100000"/>
                        </a:lnSpc>
                        <a:spcBef>
                          <a:spcPts val="0"/>
                        </a:spcBef>
                        <a:spcAft>
                          <a:spcPts val="0"/>
                        </a:spcAft>
                        <a:buClr>
                          <a:srgbClr val="0B0C0C"/>
                        </a:buClr>
                        <a:buSzPts val="800"/>
                        <a:buFont typeface="Source Sans Pro"/>
                        <a:buChar char="●"/>
                      </a:pPr>
                      <a:r>
                        <a:rPr lang="en-GB" sz="800" b="1" u="none" strike="noStrike" cap="none" dirty="0">
                          <a:solidFill>
                            <a:srgbClr val="0B0C0C"/>
                          </a:solidFill>
                          <a:latin typeface="Source Sans Pro"/>
                          <a:ea typeface="Source Sans Pro"/>
                          <a:cs typeface="Source Sans Pro"/>
                          <a:sym typeface="Source Sans Pro"/>
                        </a:rPr>
                        <a:t>Know that the climate of an area determines the vegetation that will grow their and the animals that will thrive there</a:t>
                      </a:r>
                      <a:endParaRPr sz="800" b="1" u="none" strike="noStrike" cap="none" dirty="0">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Source Sans Pro"/>
                        <a:buChar char="●"/>
                      </a:pPr>
                      <a:r>
                        <a:rPr lang="en-GB" sz="800" b="1" u="none" strike="noStrike" cap="none" dirty="0">
                          <a:solidFill>
                            <a:srgbClr val="0B0C0C"/>
                          </a:solidFill>
                          <a:latin typeface="Source Sans Pro"/>
                          <a:ea typeface="Source Sans Pro"/>
                          <a:cs typeface="Source Sans Pro"/>
                          <a:sym typeface="Source Sans Pro"/>
                        </a:rPr>
                        <a:t>Know that there are five different types of vegetation region in the world: forest, grassland, tundra, desert, and ice sheet; know that these regions are determined by the climate of an area</a:t>
                      </a:r>
                      <a:endParaRPr sz="800" b="1" u="none" strike="noStrike" cap="none" dirty="0">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Calibri"/>
                        <a:buChar char="●"/>
                      </a:pPr>
                      <a:r>
                        <a:rPr lang="en-GB" sz="800" b="1" u="none" strike="noStrike" cap="none" dirty="0">
                          <a:solidFill>
                            <a:srgbClr val="0B0C0C"/>
                          </a:solidFill>
                          <a:latin typeface="Source Sans Pro"/>
                          <a:ea typeface="Source Sans Pro"/>
                          <a:cs typeface="Source Sans Pro"/>
                          <a:sym typeface="Source Sans Pro"/>
                        </a:rPr>
                        <a:t>Know that forest regions are covered in trees; that grasslands are dominated by thick grass; that tundra regions are areas where tree growth is hindered by low temperatures and that a mixture of grass, sedges, lichen and moss dominate; that ice sheet regions are large masses of ice where very little plant-life can survive </a:t>
                      </a:r>
                      <a:endParaRPr sz="800" b="1" u="none" strike="noStrike" cap="none" dirty="0">
                        <a:solidFill>
                          <a:srgbClr val="0B0C0C"/>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18875">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solidFill>
                            <a:schemeClr val="dk1"/>
                          </a:solidFill>
                          <a:latin typeface="Source Sans Pro"/>
                          <a:ea typeface="Source Sans Pro"/>
                          <a:cs typeface="Source Sans Pro"/>
                          <a:sym typeface="Source Sans Pro"/>
                        </a:rPr>
                        <a:t>Week 6</a:t>
                      </a:r>
                      <a:endParaRPr sz="1400"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457200" marR="0" lvl="0" indent="-279400" algn="l" rtl="0">
                        <a:lnSpc>
                          <a:spcPct val="100000"/>
                        </a:lnSpc>
                        <a:spcBef>
                          <a:spcPts val="0"/>
                        </a:spcBef>
                        <a:spcAft>
                          <a:spcPts val="0"/>
                        </a:spcAft>
                        <a:buClr>
                          <a:srgbClr val="0B0C0C"/>
                        </a:buClr>
                        <a:buSzPts val="800"/>
                        <a:buFont typeface="Calibri"/>
                        <a:buChar char="●"/>
                      </a:pPr>
                      <a:r>
                        <a:rPr lang="en-GB" sz="800" b="1" u="none" strike="noStrike" cap="none" dirty="0">
                          <a:solidFill>
                            <a:srgbClr val="0B0C0C"/>
                          </a:solidFill>
                          <a:latin typeface="Source Sans Pro"/>
                          <a:ea typeface="Source Sans Pro"/>
                          <a:cs typeface="Source Sans Pro"/>
                          <a:sym typeface="Source Sans Pro"/>
                        </a:rPr>
                        <a:t>Know that when areas of land that are usually dry become covered with water, this is called a flood; floods can be causes by heavy rainfall and storms that lead to temporarily higher sea levels along a coast; floods can lead to destruction of property and even death</a:t>
                      </a:r>
                      <a:endParaRPr sz="800" b="1" u="none" strike="noStrike" cap="none" dirty="0">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Source Sans Pro"/>
                        <a:buChar char="●"/>
                      </a:pPr>
                      <a:r>
                        <a:rPr lang="en-GB" sz="800" u="none" strike="noStrike" cap="none" dirty="0">
                          <a:solidFill>
                            <a:srgbClr val="0B0C0C"/>
                          </a:solidFill>
                          <a:latin typeface="Source Sans Pro"/>
                          <a:ea typeface="Source Sans Pro"/>
                          <a:cs typeface="Source Sans Pro"/>
                          <a:sym typeface="Source Sans Pro"/>
                        </a:rPr>
                        <a:t>Know that areas of the UK experience floods and that some areas of the world experience annual floods</a:t>
                      </a:r>
                      <a:endParaRPr sz="800" u="none" strike="noStrike" cap="none" dirty="0">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Source Sans Pro"/>
                        <a:buChar char="●"/>
                      </a:pPr>
                      <a:r>
                        <a:rPr lang="en-GB" sz="800" b="1" u="none" strike="noStrike" cap="none" dirty="0">
                          <a:solidFill>
                            <a:srgbClr val="0B0C0C"/>
                          </a:solidFill>
                          <a:latin typeface="Source Sans Pro"/>
                          <a:ea typeface="Source Sans Pro"/>
                          <a:cs typeface="Source Sans Pro"/>
                          <a:sym typeface="Source Sans Pro"/>
                        </a:rPr>
                        <a:t>Know that different maps of the world show the land masses in different ways; this is because it is not possible to accurately represent a 3D curved surface on a 2D plane</a:t>
                      </a:r>
                      <a:endParaRPr sz="800" b="1" u="none" strike="noStrike" cap="none" dirty="0">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Source Sans Pro"/>
                        <a:buChar char="●"/>
                      </a:pPr>
                      <a:r>
                        <a:rPr lang="en-GB" sz="800" b="1" u="none" strike="noStrike" cap="none" dirty="0">
                          <a:solidFill>
                            <a:srgbClr val="0B0C0C"/>
                          </a:solidFill>
                          <a:latin typeface="Source Sans Pro"/>
                          <a:ea typeface="Source Sans Pro"/>
                          <a:cs typeface="Source Sans Pro"/>
                          <a:sym typeface="Source Sans Pro"/>
                        </a:rPr>
                        <a:t>Recognise the Mercator projection and the fact that it prioritises accurate land mass shapes, but distorts the sizes of land mass, making them look much larger at the poles (Greenland is an excellent example of this as it looks nearly the size of Africa on a Mercator projection, but is actually less than 1/10 the size) (see resource below</a:t>
                      </a:r>
                      <a:endParaRPr sz="800" b="1" u="none" strike="noStrike" cap="none" dirty="0">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Source Sans Pro"/>
                        <a:buChar char="●"/>
                      </a:pPr>
                      <a:r>
                        <a:rPr lang="en-GB" sz="800" b="1" u="none" strike="noStrike" cap="none" dirty="0">
                          <a:solidFill>
                            <a:srgbClr val="0B0C0C"/>
                          </a:solidFill>
                          <a:latin typeface="Source Sans Pro"/>
                          <a:ea typeface="Source Sans Pro"/>
                          <a:cs typeface="Source Sans Pro"/>
                          <a:sym typeface="Source Sans Pro"/>
                        </a:rPr>
                        <a:t>Recognise the Gall Peters projection and the fact that it prioritises accurate land mass sizes, but distorts the shapes of land masses (see resource below)</a:t>
                      </a:r>
                      <a:endParaRPr sz="800" b="1" u="none" strike="noStrike" cap="none" dirty="0">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Source Sans Pro"/>
                        <a:buChar char="●"/>
                      </a:pPr>
                      <a:r>
                        <a:rPr lang="en-GB" sz="800" b="1" u="none" strike="noStrike" cap="none" dirty="0">
                          <a:solidFill>
                            <a:srgbClr val="0B0C0C"/>
                          </a:solidFill>
                          <a:latin typeface="Source Sans Pro"/>
                          <a:ea typeface="Source Sans Pro"/>
                          <a:cs typeface="Source Sans Pro"/>
                          <a:sym typeface="Source Sans Pro"/>
                        </a:rPr>
                        <a:t>Recognise the Robinson projection and the fact that it is  a compromise between accurate land mass shape and accurate land area where both are inaccurate, but neither in the extreme ways seen in the Mercator projection or the Gall Peters projection (see resource below)</a:t>
                      </a:r>
                      <a:endParaRPr sz="800" b="1" u="none" strike="noStrike" cap="none" dirty="0">
                        <a:solidFill>
                          <a:srgbClr val="0B0C0C"/>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rgbClr val="0B0C0C"/>
                        </a:buClr>
                        <a:buSzPts val="800"/>
                        <a:buFont typeface="Source Sans Pro"/>
                        <a:buChar char="●"/>
                      </a:pPr>
                      <a:r>
                        <a:rPr lang="en-GB" sz="800" b="1" u="none" strike="noStrike" cap="none" dirty="0">
                          <a:solidFill>
                            <a:srgbClr val="0B0C0C"/>
                          </a:solidFill>
                          <a:latin typeface="Source Sans Pro"/>
                          <a:ea typeface="Source Sans Pro"/>
                          <a:cs typeface="Source Sans Pro"/>
                          <a:sym typeface="Source Sans Pro"/>
                        </a:rPr>
                        <a:t>Know that that there are various other possible projections and orientations and that the choice of map/orientation (e.g. UK at the centre) is a </a:t>
                      </a:r>
                      <a:r>
                        <a:rPr lang="en-GB" sz="800" b="1" u="sng" strike="noStrike" cap="none" dirty="0">
                          <a:solidFill>
                            <a:srgbClr val="0B0C0C"/>
                          </a:solidFill>
                          <a:latin typeface="Source Sans Pro"/>
                          <a:ea typeface="Source Sans Pro"/>
                          <a:cs typeface="Source Sans Pro"/>
                          <a:sym typeface="Source Sans Pro"/>
                        </a:rPr>
                        <a:t>choice</a:t>
                      </a:r>
                      <a:r>
                        <a:rPr lang="en-GB" sz="800" b="1" u="none" strike="noStrike" cap="none" dirty="0">
                          <a:solidFill>
                            <a:srgbClr val="0B0C0C"/>
                          </a:solidFill>
                          <a:latin typeface="Source Sans Pro"/>
                          <a:ea typeface="Source Sans Pro"/>
                          <a:cs typeface="Source Sans Pro"/>
                          <a:sym typeface="Source Sans Pro"/>
                        </a:rPr>
                        <a:t> that reveals things about what the map maker and map user prioritise and </a:t>
                      </a:r>
                      <a:r>
                        <a:rPr lang="en-GB" sz="800" b="1" u="none" strike="noStrike" cap="none" dirty="0" smtClean="0">
                          <a:solidFill>
                            <a:srgbClr val="0B0C0C"/>
                          </a:solidFill>
                          <a:latin typeface="Source Sans Pro"/>
                          <a:ea typeface="Source Sans Pro"/>
                          <a:cs typeface="Source Sans Pro"/>
                          <a:sym typeface="Source Sans Pro"/>
                        </a:rPr>
                        <a:t>value</a:t>
                      </a:r>
                    </a:p>
                    <a:p>
                      <a:pPr marL="457200" marR="0" lvl="0" indent="-279400" algn="l" rtl="0">
                        <a:lnSpc>
                          <a:spcPct val="100000"/>
                        </a:lnSpc>
                        <a:spcBef>
                          <a:spcPts val="0"/>
                        </a:spcBef>
                        <a:spcAft>
                          <a:spcPts val="0"/>
                        </a:spcAft>
                        <a:buClr>
                          <a:srgbClr val="0B0C0C"/>
                        </a:buClr>
                        <a:buSzPts val="800"/>
                        <a:buFont typeface="Source Sans Pro"/>
                        <a:buChar char="●"/>
                      </a:pPr>
                      <a:endParaRPr lang="en-GB" sz="800" b="1" u="none" strike="noStrike" cap="none" dirty="0" smtClean="0">
                        <a:solidFill>
                          <a:srgbClr val="0B0C0C"/>
                        </a:solidFill>
                        <a:latin typeface="Source Sans Pro"/>
                        <a:ea typeface="Source Sans Pro"/>
                        <a:cs typeface="Source Sans Pro"/>
                        <a:sym typeface="Source Sans Pro"/>
                      </a:endParaRPr>
                    </a:p>
                    <a:p>
                      <a:pPr marL="457200" marR="0" lvl="0" indent="-279400" algn="l" defTabSz="914400" rtl="0" eaLnBrk="1" fontAlgn="auto" latinLnBrk="0" hangingPunct="1">
                        <a:lnSpc>
                          <a:spcPct val="100000"/>
                        </a:lnSpc>
                        <a:spcBef>
                          <a:spcPts val="0"/>
                        </a:spcBef>
                        <a:spcAft>
                          <a:spcPts val="0"/>
                        </a:spcAft>
                        <a:buClr>
                          <a:srgbClr val="0B0C0C"/>
                        </a:buClr>
                        <a:buSzPts val="800"/>
                        <a:buFont typeface="Source Sans Pro"/>
                        <a:buChar char="●"/>
                        <a:tabLst/>
                        <a:defRPr/>
                      </a:pPr>
                      <a:r>
                        <a:rPr lang="en-GB" sz="800" b="1" u="none" strike="noStrike" cap="none" dirty="0" smtClean="0">
                          <a:solidFill>
                            <a:srgbClr val="FF0000"/>
                          </a:solidFill>
                          <a:latin typeface="Source Sans Pro"/>
                          <a:ea typeface="Source Sans Pro"/>
                          <a:cs typeface="Source Sans Pro"/>
                          <a:sym typeface="Source Sans Pro"/>
                        </a:rPr>
                        <a:t>Enquiry question: Why do different areas have different sorts of vegetation?</a:t>
                      </a:r>
                    </a:p>
                    <a:p>
                      <a:pPr marL="457200" marR="0" lvl="0" indent="-279400" algn="l" rtl="0">
                        <a:lnSpc>
                          <a:spcPct val="100000"/>
                        </a:lnSpc>
                        <a:spcBef>
                          <a:spcPts val="0"/>
                        </a:spcBef>
                        <a:spcAft>
                          <a:spcPts val="0"/>
                        </a:spcAft>
                        <a:buClr>
                          <a:srgbClr val="0B0C0C"/>
                        </a:buClr>
                        <a:buSzPts val="800"/>
                        <a:buFont typeface="Source Sans Pro"/>
                        <a:buChar char="●"/>
                      </a:pPr>
                      <a:endParaRPr sz="800" b="1" u="none" strike="noStrike" cap="none" dirty="0">
                        <a:solidFill>
                          <a:srgbClr val="0B0C0C"/>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7"/>
          <p:cNvPicPr preferRelativeResize="0"/>
          <p:nvPr/>
        </p:nvPicPr>
        <p:blipFill rotWithShape="1">
          <a:blip r:embed="rId3">
            <a:alphaModFix/>
          </a:blip>
          <a:srcRect/>
          <a:stretch/>
        </p:blipFill>
        <p:spPr>
          <a:xfrm>
            <a:off x="244454" y="152400"/>
            <a:ext cx="7978701" cy="4192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8"/>
          <p:cNvPicPr preferRelativeResize="0"/>
          <p:nvPr/>
        </p:nvPicPr>
        <p:blipFill rotWithShape="1">
          <a:blip r:embed="rId3">
            <a:alphaModFix/>
          </a:blip>
          <a:srcRect/>
          <a:stretch/>
        </p:blipFill>
        <p:spPr>
          <a:xfrm>
            <a:off x="471075" y="152400"/>
            <a:ext cx="4454776" cy="3773750"/>
          </a:xfrm>
          <a:prstGeom prst="rect">
            <a:avLst/>
          </a:prstGeom>
          <a:noFill/>
          <a:ln>
            <a:noFill/>
          </a:ln>
        </p:spPr>
      </p:pic>
      <p:sp>
        <p:nvSpPr>
          <p:cNvPr id="90" name="Google Shape;90;p8"/>
          <p:cNvSpPr txBox="1"/>
          <p:nvPr/>
        </p:nvSpPr>
        <p:spPr>
          <a:xfrm>
            <a:off x="471650" y="3932525"/>
            <a:ext cx="44547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Source Sans Pro"/>
                <a:ea typeface="Source Sans Pro"/>
                <a:cs typeface="Source Sans Pro"/>
                <a:sym typeface="Source Sans Pro"/>
              </a:rPr>
              <a:t>Mercator projection</a:t>
            </a:r>
            <a:endParaRPr sz="1400" b="0" i="0" u="none" strike="noStrike" cap="none">
              <a:solidFill>
                <a:srgbClr val="000000"/>
              </a:solidFill>
              <a:latin typeface="Source Sans Pro"/>
              <a:ea typeface="Source Sans Pro"/>
              <a:cs typeface="Source Sans Pro"/>
              <a:sym typeface="Source Sans Pr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9"/>
          <p:cNvSpPr txBox="1"/>
          <p:nvPr/>
        </p:nvSpPr>
        <p:spPr>
          <a:xfrm>
            <a:off x="577963" y="3531550"/>
            <a:ext cx="44547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Source Sans Pro"/>
                <a:ea typeface="Source Sans Pro"/>
                <a:cs typeface="Source Sans Pro"/>
                <a:sym typeface="Source Sans Pro"/>
              </a:rPr>
              <a:t>Gall Peters projection</a:t>
            </a:r>
            <a:endParaRPr sz="1400" b="0" i="0" u="none" strike="noStrike" cap="none">
              <a:solidFill>
                <a:srgbClr val="000000"/>
              </a:solidFill>
              <a:latin typeface="Source Sans Pro"/>
              <a:ea typeface="Source Sans Pro"/>
              <a:cs typeface="Source Sans Pro"/>
              <a:sym typeface="Source Sans Pro"/>
            </a:endParaRPr>
          </a:p>
        </p:txBody>
      </p:sp>
      <p:pic>
        <p:nvPicPr>
          <p:cNvPr id="96" name="Google Shape;96;p9"/>
          <p:cNvPicPr preferRelativeResize="0"/>
          <p:nvPr/>
        </p:nvPicPr>
        <p:blipFill rotWithShape="1">
          <a:blip r:embed="rId3">
            <a:alphaModFix/>
          </a:blip>
          <a:srcRect/>
          <a:stretch/>
        </p:blipFill>
        <p:spPr>
          <a:xfrm>
            <a:off x="152400" y="152400"/>
            <a:ext cx="5305859" cy="33791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0"/>
          <p:cNvSpPr txBox="1"/>
          <p:nvPr/>
        </p:nvSpPr>
        <p:spPr>
          <a:xfrm>
            <a:off x="1349288" y="3683950"/>
            <a:ext cx="4454700" cy="4002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Source Sans Pro"/>
                <a:ea typeface="Source Sans Pro"/>
                <a:cs typeface="Source Sans Pro"/>
                <a:sym typeface="Source Sans Pro"/>
              </a:rPr>
              <a:t>Robinson projection</a:t>
            </a:r>
            <a:endParaRPr sz="1400" b="0" i="0" u="none" strike="noStrike" cap="none">
              <a:solidFill>
                <a:srgbClr val="000000"/>
              </a:solidFill>
              <a:latin typeface="Source Sans Pro"/>
              <a:ea typeface="Source Sans Pro"/>
              <a:cs typeface="Source Sans Pro"/>
              <a:sym typeface="Source Sans Pro"/>
            </a:endParaRPr>
          </a:p>
        </p:txBody>
      </p:sp>
      <p:pic>
        <p:nvPicPr>
          <p:cNvPr id="102" name="Google Shape;102;p10"/>
          <p:cNvPicPr preferRelativeResize="0"/>
          <p:nvPr/>
        </p:nvPicPr>
        <p:blipFill rotWithShape="1">
          <a:blip r:embed="rId3">
            <a:alphaModFix/>
          </a:blip>
          <a:srcRect/>
          <a:stretch/>
        </p:blipFill>
        <p:spPr>
          <a:xfrm>
            <a:off x="152400" y="152400"/>
            <a:ext cx="6848475" cy="3495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1"/>
          <p:cNvSpPr txBox="1"/>
          <p:nvPr/>
        </p:nvSpPr>
        <p:spPr>
          <a:xfrm>
            <a:off x="3503563" y="3250550"/>
            <a:ext cx="4454700" cy="1262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sng" strike="noStrike" cap="none">
                <a:solidFill>
                  <a:srgbClr val="000000"/>
                </a:solidFill>
                <a:latin typeface="Source Sans Pro"/>
                <a:ea typeface="Source Sans Pro"/>
                <a:cs typeface="Source Sans Pro"/>
                <a:sym typeface="Source Sans Pro"/>
              </a:rPr>
              <a:t>Other projections</a:t>
            </a:r>
            <a:endParaRPr sz="1400" b="0" i="0" u="sng" strike="noStrike" cap="none">
              <a:solidFill>
                <a:srgbClr val="000000"/>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Source Sans Pro"/>
                <a:ea typeface="Source Sans Pro"/>
                <a:cs typeface="Source Sans Pro"/>
                <a:sym typeface="Source Sans Pro"/>
              </a:rPr>
              <a:t>(Note that </a:t>
            </a:r>
            <a:r>
              <a:rPr lang="en-GB" sz="1400" b="0" i="1" u="none" strike="noStrike" cap="none">
                <a:solidFill>
                  <a:srgbClr val="000000"/>
                </a:solidFill>
                <a:latin typeface="Source Sans Pro"/>
                <a:ea typeface="Source Sans Pro"/>
                <a:cs typeface="Source Sans Pro"/>
                <a:sym typeface="Source Sans Pro"/>
              </a:rPr>
              <a:t>all</a:t>
            </a:r>
            <a:r>
              <a:rPr lang="en-GB" sz="1400" b="0" i="0" u="none" strike="noStrike" cap="none">
                <a:solidFill>
                  <a:srgbClr val="000000"/>
                </a:solidFill>
                <a:latin typeface="Source Sans Pro"/>
                <a:ea typeface="Source Sans Pro"/>
                <a:cs typeface="Source Sans Pro"/>
                <a:sym typeface="Source Sans Pro"/>
              </a:rPr>
              <a:t> projections have inherent limitations; also note the fact that showing Earth with a particular country at the centre and with a particular north/south is just a convention.</a:t>
            </a:r>
            <a:endParaRPr sz="1400" b="0" i="0" u="none" strike="noStrike" cap="none">
              <a:solidFill>
                <a:srgbClr val="000000"/>
              </a:solidFill>
              <a:latin typeface="Source Sans Pro"/>
              <a:ea typeface="Source Sans Pro"/>
              <a:cs typeface="Source Sans Pro"/>
              <a:sym typeface="Source Sans Pro"/>
            </a:endParaRPr>
          </a:p>
        </p:txBody>
      </p:sp>
      <p:pic>
        <p:nvPicPr>
          <p:cNvPr id="108" name="Google Shape;108;p11"/>
          <p:cNvPicPr preferRelativeResize="0"/>
          <p:nvPr/>
        </p:nvPicPr>
        <p:blipFill rotWithShape="1">
          <a:blip r:embed="rId3">
            <a:alphaModFix/>
          </a:blip>
          <a:srcRect/>
          <a:stretch/>
        </p:blipFill>
        <p:spPr>
          <a:xfrm>
            <a:off x="152400" y="152400"/>
            <a:ext cx="3831100" cy="1934200"/>
          </a:xfrm>
          <a:prstGeom prst="rect">
            <a:avLst/>
          </a:prstGeom>
          <a:noFill/>
          <a:ln>
            <a:noFill/>
          </a:ln>
        </p:spPr>
      </p:pic>
      <p:pic>
        <p:nvPicPr>
          <p:cNvPr id="109" name="Google Shape;109;p11"/>
          <p:cNvPicPr preferRelativeResize="0"/>
          <p:nvPr/>
        </p:nvPicPr>
        <p:blipFill rotWithShape="1">
          <a:blip r:embed="rId4">
            <a:alphaModFix/>
          </a:blip>
          <a:srcRect/>
          <a:stretch/>
        </p:blipFill>
        <p:spPr>
          <a:xfrm>
            <a:off x="4576715" y="152400"/>
            <a:ext cx="4414885" cy="1934200"/>
          </a:xfrm>
          <a:prstGeom prst="rect">
            <a:avLst/>
          </a:prstGeom>
          <a:noFill/>
          <a:ln>
            <a:noFill/>
          </a:ln>
        </p:spPr>
      </p:pic>
      <p:pic>
        <p:nvPicPr>
          <p:cNvPr id="110" name="Google Shape;110;p11"/>
          <p:cNvPicPr preferRelativeResize="0"/>
          <p:nvPr/>
        </p:nvPicPr>
        <p:blipFill rotWithShape="1">
          <a:blip r:embed="rId5">
            <a:alphaModFix/>
          </a:blip>
          <a:srcRect/>
          <a:stretch/>
        </p:blipFill>
        <p:spPr>
          <a:xfrm>
            <a:off x="258388" y="2251750"/>
            <a:ext cx="2716539" cy="271653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114"/>
        <p:cNvGrpSpPr/>
        <p:nvPr/>
      </p:nvGrpSpPr>
      <p:grpSpPr>
        <a:xfrm>
          <a:off x="0" y="0"/>
          <a:ext cx="0" cy="0"/>
          <a:chOff x="0" y="0"/>
          <a:chExt cx="0" cy="0"/>
        </a:xfrm>
      </p:grpSpPr>
      <p:sp>
        <p:nvSpPr>
          <p:cNvPr id="115" name="Google Shape;115;p12"/>
          <p:cNvSpPr txBox="1">
            <a:spLocks noGrp="1"/>
          </p:cNvSpPr>
          <p:nvPr>
            <p:ph type="ctrTitle"/>
          </p:nvPr>
        </p:nvSpPr>
        <p:spPr>
          <a:xfrm>
            <a:off x="311700" y="1130850"/>
            <a:ext cx="8520600" cy="28818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5200"/>
              <a:buNone/>
            </a:pPr>
            <a:r>
              <a:rPr lang="en-GB" sz="3600">
                <a:latin typeface="Source Sans Pro"/>
                <a:ea typeface="Source Sans Pro"/>
                <a:cs typeface="Source Sans Pro"/>
                <a:sym typeface="Source Sans Pro"/>
              </a:rPr>
              <a:t>Block 4</a:t>
            </a:r>
            <a:endParaRPr sz="3600">
              <a:latin typeface="Source Sans Pro"/>
              <a:ea typeface="Source Sans Pro"/>
              <a:cs typeface="Source Sans Pro"/>
              <a:sym typeface="Source Sans Pro"/>
            </a:endParaRPr>
          </a:p>
          <a:p>
            <a:pPr marL="0" lvl="0" indent="0" algn="ctr" rtl="0">
              <a:lnSpc>
                <a:spcPct val="100000"/>
              </a:lnSpc>
              <a:spcBef>
                <a:spcPts val="0"/>
              </a:spcBef>
              <a:spcAft>
                <a:spcPts val="0"/>
              </a:spcAft>
              <a:buSzPts val="5200"/>
              <a:buNone/>
            </a:pPr>
            <a:r>
              <a:rPr lang="en-GB" sz="3600">
                <a:solidFill>
                  <a:srgbClr val="999999"/>
                </a:solidFill>
                <a:latin typeface="Source Sans Pro"/>
                <a:ea typeface="Source Sans Pro"/>
                <a:cs typeface="Source Sans Pro"/>
                <a:sym typeface="Source Sans Pro"/>
              </a:rPr>
              <a:t>Tectonic Plates, Volcanoes and Earthquakes</a:t>
            </a:r>
            <a:endParaRPr sz="3600">
              <a:solidFill>
                <a:srgbClr val="999999"/>
              </a:solidFill>
              <a:latin typeface="Source Sans Pro"/>
              <a:ea typeface="Source Sans Pro"/>
              <a:cs typeface="Source Sans Pro"/>
              <a:sym typeface="Source Sans Pr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6"/>
          <p:cNvSpPr txBox="1">
            <a:spLocks noGrp="1"/>
          </p:cNvSpPr>
          <p:nvPr>
            <p:ph type="ctrTitle"/>
          </p:nvPr>
        </p:nvSpPr>
        <p:spPr>
          <a:xfrm>
            <a:off x="311700" y="115614"/>
            <a:ext cx="8520600" cy="4901553"/>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r>
              <a:rPr lang="en-GB" sz="3600" b="1" u="sng" dirty="0" smtClean="0">
                <a:latin typeface="Source Sans Pro"/>
                <a:ea typeface="Source Sans Pro"/>
                <a:cs typeface="Source Sans Pro"/>
                <a:sym typeface="Source Sans Pro"/>
              </a:rPr>
              <a:t>Spring </a:t>
            </a:r>
            <a:br>
              <a:rPr lang="en-GB" sz="3600" b="1" u="sng" dirty="0" smtClean="0">
                <a:latin typeface="Source Sans Pro"/>
                <a:ea typeface="Source Sans Pro"/>
                <a:cs typeface="Source Sans Pro"/>
                <a:sym typeface="Source Sans Pro"/>
              </a:rPr>
            </a:br>
            <a:r>
              <a:rPr lang="en-GB" sz="3600" dirty="0">
                <a:solidFill>
                  <a:schemeClr val="tx1"/>
                </a:solidFill>
                <a:latin typeface="Source Sans Pro"/>
                <a:ea typeface="Source Sans Pro"/>
                <a:cs typeface="Source Sans Pro"/>
                <a:sym typeface="Source Sans Pro"/>
              </a:rPr>
              <a:t/>
            </a:r>
            <a:br>
              <a:rPr lang="en-GB" sz="3600" dirty="0">
                <a:solidFill>
                  <a:schemeClr val="tx1"/>
                </a:solidFill>
                <a:latin typeface="Source Sans Pro"/>
                <a:ea typeface="Source Sans Pro"/>
                <a:cs typeface="Source Sans Pro"/>
                <a:sym typeface="Source Sans Pro"/>
              </a:rPr>
            </a:br>
            <a:r>
              <a:rPr lang="en-GB" sz="3200" b="1" dirty="0">
                <a:solidFill>
                  <a:schemeClr val="tx1"/>
                </a:solidFill>
                <a:latin typeface="Source Sans Pro"/>
                <a:ea typeface="Source Sans Pro"/>
                <a:cs typeface="Source Sans Pro"/>
                <a:sym typeface="Source Sans Pro"/>
              </a:rPr>
              <a:t>What impact do volcanoes have on the people who live near them</a:t>
            </a:r>
            <a:r>
              <a:rPr lang="en-GB" sz="3200" b="1" dirty="0" smtClean="0">
                <a:solidFill>
                  <a:schemeClr val="tx1"/>
                </a:solidFill>
                <a:latin typeface="Source Sans Pro"/>
                <a:ea typeface="Source Sans Pro"/>
                <a:cs typeface="Source Sans Pro"/>
                <a:sym typeface="Source Sans Pro"/>
              </a:rPr>
              <a:t>?</a:t>
            </a:r>
            <a:br>
              <a:rPr lang="en-GB" sz="3200" b="1" dirty="0" smtClean="0">
                <a:solidFill>
                  <a:schemeClr val="tx1"/>
                </a:solidFill>
                <a:latin typeface="Source Sans Pro"/>
                <a:ea typeface="Source Sans Pro"/>
                <a:cs typeface="Source Sans Pro"/>
                <a:sym typeface="Source Sans Pro"/>
              </a:rPr>
            </a:br>
            <a:r>
              <a:rPr lang="en-GB" sz="3600" dirty="0" smtClean="0">
                <a:solidFill>
                  <a:schemeClr val="tx1"/>
                </a:solidFill>
                <a:latin typeface="Source Sans Pro"/>
                <a:ea typeface="Source Sans Pro"/>
                <a:cs typeface="Source Sans Pro"/>
                <a:sym typeface="Source Sans Pro"/>
              </a:rPr>
              <a:t/>
            </a:r>
            <a:br>
              <a:rPr lang="en-GB" sz="3600" dirty="0" smtClean="0">
                <a:solidFill>
                  <a:schemeClr val="tx1"/>
                </a:solidFill>
                <a:latin typeface="Source Sans Pro"/>
                <a:ea typeface="Source Sans Pro"/>
                <a:cs typeface="Source Sans Pro"/>
                <a:sym typeface="Source Sans Pro"/>
              </a:rPr>
            </a:br>
            <a:r>
              <a:rPr lang="en-GB" sz="3600" dirty="0" smtClean="0">
                <a:latin typeface="Source Sans Pro"/>
                <a:ea typeface="Source Sans Pro"/>
                <a:cs typeface="Source Sans Pro"/>
                <a:sym typeface="Source Sans Pro"/>
              </a:rPr>
              <a:t>Key Concept: </a:t>
            </a:r>
            <a:r>
              <a:rPr lang="en-GB" sz="2800" dirty="0" smtClean="0">
                <a:solidFill>
                  <a:srgbClr val="00B050"/>
                </a:solidFill>
                <a:latin typeface="Source Sans Pro"/>
                <a:ea typeface="Source Sans Pro"/>
                <a:cs typeface="Source Sans Pro"/>
                <a:sym typeface="Source Sans Pro"/>
              </a:rPr>
              <a:t>Physical Geography and Resources</a:t>
            </a:r>
            <a:r>
              <a:rPr lang="en-GB" sz="2800" dirty="0">
                <a:latin typeface="Source Sans Pro"/>
                <a:ea typeface="Source Sans Pro"/>
                <a:cs typeface="Source Sans Pro"/>
                <a:sym typeface="Source Sans Pro"/>
              </a:rPr>
              <a:t/>
            </a:r>
            <a:br>
              <a:rPr lang="en-GB" sz="2800" dirty="0">
                <a:latin typeface="Source Sans Pro"/>
                <a:ea typeface="Source Sans Pro"/>
                <a:cs typeface="Source Sans Pro"/>
                <a:sym typeface="Source Sans Pro"/>
              </a:rPr>
            </a:br>
            <a:endParaRPr lang="en-GB" sz="2800" dirty="0">
              <a:solidFill>
                <a:srgbClr val="FF7C80"/>
              </a:solidFill>
              <a:latin typeface="Source Sans Pro"/>
              <a:ea typeface="Source Sans Pro"/>
              <a:cs typeface="Source Sans Pro"/>
              <a:sym typeface="Source Sans Pro"/>
            </a:endParaRPr>
          </a:p>
        </p:txBody>
      </p:sp>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7195102" y="3907757"/>
            <a:ext cx="986155" cy="1009650"/>
          </a:xfrm>
          <a:prstGeom prst="rect">
            <a:avLst/>
          </a:prstGeom>
        </p:spPr>
      </p:pic>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4129087" y="3984274"/>
            <a:ext cx="885825" cy="856615"/>
          </a:xfrm>
          <a:prstGeom prst="rect">
            <a:avLst/>
          </a:prstGeom>
        </p:spPr>
      </p:pic>
    </p:spTree>
    <p:extLst>
      <p:ext uri="{BB962C8B-B14F-4D97-AF65-F5344CB8AC3E}">
        <p14:creationId xmlns:p14="http://schemas.microsoft.com/office/powerpoint/2010/main" val="2561407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graphicFrame>
        <p:nvGraphicFramePr>
          <p:cNvPr id="120" name="Google Shape;120;p13"/>
          <p:cNvGraphicFramePr/>
          <p:nvPr/>
        </p:nvGraphicFramePr>
        <p:xfrm>
          <a:off x="290850" y="317150"/>
          <a:ext cx="8642850" cy="4145160"/>
        </p:xfrm>
        <a:graphic>
          <a:graphicData uri="http://schemas.openxmlformats.org/drawingml/2006/table">
            <a:tbl>
              <a:tblPr>
                <a:noFill/>
                <a:tableStyleId>{BA02E219-EFD0-447A-A703-EF0D030054ED}</a:tableStyleId>
              </a:tblPr>
              <a:tblGrid>
                <a:gridCol w="1477150">
                  <a:extLst>
                    <a:ext uri="{9D8B030D-6E8A-4147-A177-3AD203B41FA5}">
                      <a16:colId xmlns:a16="http://schemas.microsoft.com/office/drawing/2014/main" val="20000"/>
                    </a:ext>
                  </a:extLst>
                </a:gridCol>
                <a:gridCol w="4860100">
                  <a:extLst>
                    <a:ext uri="{9D8B030D-6E8A-4147-A177-3AD203B41FA5}">
                      <a16:colId xmlns:a16="http://schemas.microsoft.com/office/drawing/2014/main" val="20001"/>
                    </a:ext>
                  </a:extLst>
                </a:gridCol>
                <a:gridCol w="2305600">
                  <a:extLst>
                    <a:ext uri="{9D8B030D-6E8A-4147-A177-3AD203B41FA5}">
                      <a16:colId xmlns:a16="http://schemas.microsoft.com/office/drawing/2014/main" val="20002"/>
                    </a:ext>
                  </a:extLst>
                </a:gridCol>
              </a:tblGrid>
              <a:tr h="772350">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solidFill>
                            <a:srgbClr val="999999"/>
                          </a:solidFill>
                          <a:latin typeface="Source Sans Pro"/>
                          <a:ea typeface="Source Sans Pro"/>
                          <a:cs typeface="Source Sans Pro"/>
                          <a:sym typeface="Source Sans Pro"/>
                        </a:rPr>
                        <a:t>Year 4 Block 4</a:t>
                      </a:r>
                      <a:endParaRPr sz="1200" b="1" u="none" strike="noStrike" cap="none">
                        <a:solidFill>
                          <a:srgbClr val="999999"/>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GB" sz="1200" u="none" strike="noStrike" cap="none">
                          <a:solidFill>
                            <a:srgbClr val="999999"/>
                          </a:solidFill>
                          <a:latin typeface="Source Sans Pro"/>
                          <a:ea typeface="Source Sans Pro"/>
                          <a:cs typeface="Source Sans Pro"/>
                          <a:sym typeface="Source Sans Pro"/>
                        </a:rPr>
                        <a:t>Tectonic Plates, Volcanoes and Earthquakes</a:t>
                      </a:r>
                      <a:endParaRPr sz="1200" u="none" strike="noStrike" cap="none">
                        <a:solidFill>
                          <a:srgbClr val="999999"/>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rgbClr val="000000"/>
                        </a:buClr>
                        <a:buSzPts val="800"/>
                        <a:buFont typeface="Arial"/>
                        <a:buNone/>
                      </a:pPr>
                      <a:r>
                        <a:rPr lang="en-GB" sz="800" b="1" u="none" strike="noStrike" cap="none">
                          <a:solidFill>
                            <a:srgbClr val="999999"/>
                          </a:solidFill>
                          <a:latin typeface="Source Sans Pro"/>
                          <a:ea typeface="Source Sans Pro"/>
                          <a:cs typeface="Source Sans Pro"/>
                          <a:sym typeface="Source Sans Pro"/>
                        </a:rPr>
                        <a:t>Retrieval vocab:</a:t>
                      </a:r>
                      <a:r>
                        <a:rPr lang="en-GB" sz="800" b="1" u="none" strike="noStrike" cap="none">
                          <a:solidFill>
                            <a:srgbClr val="0000FF"/>
                          </a:solidFill>
                          <a:latin typeface="Source Sans Pro"/>
                          <a:ea typeface="Source Sans Pro"/>
                          <a:cs typeface="Source Sans Pro"/>
                          <a:sym typeface="Source Sans Pro"/>
                        </a:rPr>
                        <a:t> </a:t>
                      </a:r>
                      <a:r>
                        <a:rPr lang="en-GB" sz="800" u="none" strike="noStrike" cap="none">
                          <a:solidFill>
                            <a:srgbClr val="0000FF"/>
                          </a:solidFill>
                          <a:latin typeface="Source Sans Pro"/>
                          <a:ea typeface="Source Sans Pro"/>
                          <a:cs typeface="Source Sans Pro"/>
                          <a:sym typeface="Source Sans Pro"/>
                        </a:rPr>
                        <a:t>crust, igneous, metamorphic, molten,  sedimentary, tectonic plate, volcano,</a:t>
                      </a:r>
                      <a:r>
                        <a:rPr lang="en-GB" sz="800" u="none" strike="noStrike" cap="none">
                          <a:solidFill>
                            <a:srgbClr val="3C78D8"/>
                          </a:solidFill>
                          <a:latin typeface="Source Sans Pro"/>
                          <a:ea typeface="Source Sans Pro"/>
                          <a:cs typeface="Source Sans Pro"/>
                          <a:sym typeface="Source Sans Pro"/>
                        </a:rPr>
                        <a:t> </a:t>
                      </a:r>
                      <a:r>
                        <a:rPr lang="en-GB" sz="800" u="none" strike="noStrike" cap="none">
                          <a:latin typeface="Source Sans Pro"/>
                          <a:ea typeface="Source Sans Pro"/>
                          <a:cs typeface="Source Sans Pro"/>
                          <a:sym typeface="Source Sans Pro"/>
                        </a:rPr>
                        <a:t>fertile</a:t>
                      </a:r>
                      <a:endParaRPr sz="8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800"/>
                        <a:buFont typeface="Arial"/>
                        <a:buNone/>
                      </a:pPr>
                      <a:endParaRPr sz="800" u="none" strike="noStrike" cap="none">
                        <a:solidFill>
                          <a:srgbClr val="999999"/>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800"/>
                        <a:buFont typeface="Arial"/>
                        <a:buNone/>
                      </a:pPr>
                      <a:r>
                        <a:rPr lang="en-GB" sz="800" b="1" u="none" strike="noStrike" cap="none">
                          <a:solidFill>
                            <a:srgbClr val="999999"/>
                          </a:solidFill>
                          <a:latin typeface="Source Sans Pro"/>
                          <a:ea typeface="Source Sans Pro"/>
                          <a:cs typeface="Source Sans Pro"/>
                          <a:sym typeface="Source Sans Pro"/>
                        </a:rPr>
                        <a:t>New vocab:</a:t>
                      </a:r>
                      <a:r>
                        <a:rPr lang="en-GB" sz="800" b="1" u="none" strike="noStrike" cap="none">
                          <a:latin typeface="Source Sans Pro"/>
                          <a:ea typeface="Source Sans Pro"/>
                          <a:cs typeface="Source Sans Pro"/>
                          <a:sym typeface="Source Sans Pro"/>
                        </a:rPr>
                        <a:t> </a:t>
                      </a:r>
                      <a:r>
                        <a:rPr lang="en-GB" sz="800" u="none" strike="noStrike" cap="none">
                          <a:latin typeface="Source Sans Pro"/>
                          <a:ea typeface="Source Sans Pro"/>
                          <a:cs typeface="Source Sans Pro"/>
                          <a:sym typeface="Source Sans Pro"/>
                        </a:rPr>
                        <a:t>active, ash, crater, dormant, earthquake, eruption, fault,  flank, iron, lava, magma, mantle, structure, tsunami, upper mantle, vent, volcano</a:t>
                      </a:r>
                      <a:endParaRPr sz="8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800"/>
                        <a:buFont typeface="Arial"/>
                        <a:buNone/>
                      </a:pPr>
                      <a:endParaRPr sz="800" b="1"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chemeClr val="dk1"/>
                        </a:buClr>
                        <a:buSzPts val="1100"/>
                        <a:buFont typeface="Arial"/>
                        <a:buNone/>
                      </a:pPr>
                      <a:r>
                        <a:rPr lang="en-GB" sz="800" b="1" u="none" strike="noStrike" cap="none">
                          <a:solidFill>
                            <a:schemeClr val="dk1"/>
                          </a:solidFill>
                          <a:latin typeface="Source Sans Pro"/>
                          <a:ea typeface="Source Sans Pro"/>
                          <a:cs typeface="Source Sans Pro"/>
                          <a:sym typeface="Source Sans Pro"/>
                        </a:rPr>
                        <a:t>Key concepts: physical geography</a:t>
                      </a:r>
                      <a:r>
                        <a:rPr lang="en-GB" sz="800" u="none" strike="noStrike" cap="none">
                          <a:solidFill>
                            <a:srgbClr val="FF0000"/>
                          </a:solidFill>
                          <a:latin typeface="Source Sans Pro"/>
                          <a:ea typeface="Source Sans Pro"/>
                          <a:cs typeface="Source Sans Pro"/>
                          <a:sym typeface="Source Sans Pro"/>
                        </a:rPr>
                        <a:t> (tectonics)</a:t>
                      </a:r>
                      <a:r>
                        <a:rPr lang="en-GB" sz="800" b="1" u="none" strike="noStrike" cap="none">
                          <a:solidFill>
                            <a:schemeClr val="dk1"/>
                          </a:solidFill>
                          <a:latin typeface="Source Sans Pro"/>
                          <a:ea typeface="Source Sans Pro"/>
                          <a:cs typeface="Source Sans Pro"/>
                          <a:sym typeface="Source Sans Pro"/>
                        </a:rPr>
                        <a:t>; resources</a:t>
                      </a:r>
                      <a:r>
                        <a:rPr lang="en-GB" sz="800" u="none" strike="noStrike" cap="none">
                          <a:solidFill>
                            <a:schemeClr val="dk1"/>
                          </a:solidFill>
                          <a:latin typeface="Source Sans Pro"/>
                          <a:ea typeface="Source Sans Pro"/>
                          <a:cs typeface="Source Sans Pro"/>
                          <a:sym typeface="Source Sans Pro"/>
                        </a:rPr>
                        <a:t> </a:t>
                      </a:r>
                      <a:r>
                        <a:rPr lang="en-GB" sz="800" u="none" strike="noStrike" cap="none">
                          <a:solidFill>
                            <a:srgbClr val="FF0000"/>
                          </a:solidFill>
                          <a:latin typeface="Source Sans Pro"/>
                          <a:ea typeface="Source Sans Pro"/>
                          <a:cs typeface="Source Sans Pro"/>
                          <a:sym typeface="Source Sans Pro"/>
                        </a:rPr>
                        <a:t>(food supply)</a:t>
                      </a:r>
                      <a:r>
                        <a:rPr lang="en-GB" sz="800" b="1" u="none" strike="noStrike" cap="none">
                          <a:solidFill>
                            <a:schemeClr val="dk1"/>
                          </a:solidFill>
                          <a:latin typeface="Source Sans Pro"/>
                          <a:ea typeface="Source Sans Pro"/>
                          <a:cs typeface="Source Sans Pro"/>
                          <a:sym typeface="Source Sans Pro"/>
                        </a:rPr>
                        <a:t>; settlements </a:t>
                      </a:r>
                      <a:r>
                        <a:rPr lang="en-GB" sz="800" u="none" strike="noStrike" cap="none">
                          <a:solidFill>
                            <a:srgbClr val="FF0000"/>
                          </a:solidFill>
                          <a:latin typeface="Source Sans Pro"/>
                          <a:ea typeface="Source Sans Pro"/>
                          <a:cs typeface="Source Sans Pro"/>
                          <a:sym typeface="Source Sans Pro"/>
                        </a:rPr>
                        <a:t>(population, rural areas)</a:t>
                      </a:r>
                      <a:endParaRPr sz="800" b="1"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0">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Source Sans Pro"/>
                          <a:ea typeface="Source Sans Pro"/>
                          <a:cs typeface="Source Sans Pro"/>
                          <a:sym typeface="Source Sans Pro"/>
                        </a:rPr>
                        <a:t>Week 1</a:t>
                      </a:r>
                      <a:endParaRPr sz="1200" b="1" u="none" strike="noStrike" cap="none">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GB" sz="1200" b="1" u="none" strike="noStrike" cap="none">
                          <a:solidFill>
                            <a:srgbClr val="0000FF"/>
                          </a:solidFill>
                          <a:latin typeface="Source Sans Pro"/>
                          <a:ea typeface="Source Sans Pro"/>
                          <a:cs typeface="Source Sans Pro"/>
                          <a:sym typeface="Source Sans Pro"/>
                        </a:rPr>
                        <a:t>(retrieval from science curriculum)</a:t>
                      </a:r>
                      <a:endParaRPr sz="1200" b="1" u="none" strike="noStrike" cap="none">
                        <a:solidFill>
                          <a:srgbClr val="0000FF"/>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457200" marR="0" lvl="0" indent="-279400" algn="l" rtl="0">
                        <a:lnSpc>
                          <a:spcPct val="100000"/>
                        </a:lnSpc>
                        <a:spcBef>
                          <a:spcPts val="0"/>
                        </a:spcBef>
                        <a:spcAft>
                          <a:spcPts val="0"/>
                        </a:spcAft>
                        <a:buClr>
                          <a:srgbClr val="000000"/>
                        </a:buClr>
                        <a:buSzPts val="800"/>
                        <a:buFont typeface="Calibri"/>
                        <a:buChar char="●"/>
                      </a:pPr>
                      <a:r>
                        <a:rPr lang="en-GB" sz="800" b="1" u="none" strike="noStrike" cap="none">
                          <a:solidFill>
                            <a:schemeClr val="dk1"/>
                          </a:solidFill>
                          <a:latin typeface="Source Sans Pro"/>
                          <a:ea typeface="Source Sans Pro"/>
                          <a:cs typeface="Source Sans Pro"/>
                          <a:sym typeface="Source Sans Pro"/>
                        </a:rPr>
                        <a:t>Know that geography is the study of places and the relationships between people and their environments</a:t>
                      </a:r>
                      <a:endParaRPr sz="800" b="1" u="none" strike="noStrike" cap="none">
                        <a:solidFill>
                          <a:srgbClr val="3C78D8"/>
                        </a:solidFill>
                        <a:latin typeface="Calibri"/>
                        <a:ea typeface="Calibri"/>
                        <a:cs typeface="Calibri"/>
                        <a:sym typeface="Calibri"/>
                      </a:endParaRPr>
                    </a:p>
                    <a:p>
                      <a:pPr marL="457200" marR="0" lvl="0" indent="-279400" algn="l" rtl="0">
                        <a:lnSpc>
                          <a:spcPct val="100000"/>
                        </a:lnSpc>
                        <a:spcBef>
                          <a:spcPts val="0"/>
                        </a:spcBef>
                        <a:spcAft>
                          <a:spcPts val="0"/>
                        </a:spcAft>
                        <a:buClr>
                          <a:srgbClr val="0000FF"/>
                        </a:buClr>
                        <a:buSzPts val="800"/>
                        <a:buFont typeface="Calibri"/>
                        <a:buChar char="●"/>
                      </a:pPr>
                      <a:r>
                        <a:rPr lang="en-GB" sz="800" b="1" u="none" strike="noStrike" cap="none">
                          <a:solidFill>
                            <a:srgbClr val="0000FF"/>
                          </a:solidFill>
                          <a:latin typeface="Calibri"/>
                          <a:ea typeface="Calibri"/>
                          <a:cs typeface="Calibri"/>
                          <a:sym typeface="Calibri"/>
                        </a:rPr>
                        <a:t>Know that there are three kinds of rocks: igneous, sedimentary and metamorphic</a:t>
                      </a:r>
                      <a:endParaRPr sz="800" b="1" u="none" strike="noStrike" cap="none">
                        <a:solidFill>
                          <a:srgbClr val="0000FF"/>
                        </a:solidFill>
                        <a:latin typeface="Calibri"/>
                        <a:ea typeface="Calibri"/>
                        <a:cs typeface="Calibri"/>
                        <a:sym typeface="Calibri"/>
                      </a:endParaRPr>
                    </a:p>
                    <a:p>
                      <a:pPr marL="457200" marR="0" lvl="0" indent="-279400" algn="l" rtl="0">
                        <a:lnSpc>
                          <a:spcPct val="100000"/>
                        </a:lnSpc>
                        <a:spcBef>
                          <a:spcPts val="0"/>
                        </a:spcBef>
                        <a:spcAft>
                          <a:spcPts val="0"/>
                        </a:spcAft>
                        <a:buClr>
                          <a:srgbClr val="0000FF"/>
                        </a:buClr>
                        <a:buSzPts val="800"/>
                        <a:buFont typeface="Calibri"/>
                        <a:buChar char="●"/>
                      </a:pPr>
                      <a:r>
                        <a:rPr lang="en-GB" sz="800" b="1" u="none" strike="noStrike" cap="none">
                          <a:solidFill>
                            <a:srgbClr val="0000FF"/>
                          </a:solidFill>
                          <a:latin typeface="Calibri"/>
                          <a:ea typeface="Calibri"/>
                          <a:cs typeface="Calibri"/>
                          <a:sym typeface="Calibri"/>
                        </a:rPr>
                        <a:t>Know that the Earth has a solid crust made up of tectonic plates with molten rock beneath</a:t>
                      </a:r>
                      <a:r>
                        <a:rPr lang="en-GB" sz="800" u="none" strike="noStrike" cap="none">
                          <a:solidFill>
                            <a:srgbClr val="0000FF"/>
                          </a:solidFill>
                          <a:latin typeface="Calibri"/>
                          <a:ea typeface="Calibri"/>
                          <a:cs typeface="Calibri"/>
                          <a:sym typeface="Calibri"/>
                        </a:rPr>
                        <a:t> (see diagram below)</a:t>
                      </a:r>
                      <a:endParaRPr sz="800" u="none" strike="noStrike" cap="none">
                        <a:solidFill>
                          <a:srgbClr val="0000FF"/>
                        </a:solidFill>
                        <a:latin typeface="Calibri"/>
                        <a:ea typeface="Calibri"/>
                        <a:cs typeface="Calibri"/>
                        <a:sym typeface="Calibri"/>
                      </a:endParaRPr>
                    </a:p>
                    <a:p>
                      <a:pPr marL="457200" marR="0" lvl="0" indent="-279400" algn="l" rtl="0">
                        <a:lnSpc>
                          <a:spcPct val="100000"/>
                        </a:lnSpc>
                        <a:spcBef>
                          <a:spcPts val="0"/>
                        </a:spcBef>
                        <a:spcAft>
                          <a:spcPts val="0"/>
                        </a:spcAft>
                        <a:buClr>
                          <a:srgbClr val="0000FF"/>
                        </a:buClr>
                        <a:buSzPts val="800"/>
                        <a:buFont typeface="Calibri"/>
                        <a:buChar char="●"/>
                      </a:pPr>
                      <a:r>
                        <a:rPr lang="en-GB" sz="800" b="1" u="none" strike="noStrike" cap="none">
                          <a:solidFill>
                            <a:srgbClr val="0000FF"/>
                          </a:solidFill>
                          <a:latin typeface="Calibri"/>
                          <a:ea typeface="Calibri"/>
                          <a:cs typeface="Calibri"/>
                          <a:sym typeface="Calibri"/>
                        </a:rPr>
                        <a:t>Know that granite and basalt are types of igneous rock and that igneous rocks form from molten rock below the Earth’s crust</a:t>
                      </a:r>
                      <a:endParaRPr sz="800" b="1" u="none" strike="noStrike" cap="none">
                        <a:solidFill>
                          <a:srgbClr val="0000FF"/>
                        </a:solidFill>
                        <a:latin typeface="Calibri"/>
                        <a:ea typeface="Calibri"/>
                        <a:cs typeface="Calibri"/>
                        <a:sym typeface="Calibri"/>
                      </a:endParaRPr>
                    </a:p>
                    <a:p>
                      <a:pPr marL="457200" marR="0" lvl="0" indent="-279400" algn="l" rtl="0">
                        <a:lnSpc>
                          <a:spcPct val="100000"/>
                        </a:lnSpc>
                        <a:spcBef>
                          <a:spcPts val="0"/>
                        </a:spcBef>
                        <a:spcAft>
                          <a:spcPts val="0"/>
                        </a:spcAft>
                        <a:buClr>
                          <a:srgbClr val="0000FF"/>
                        </a:buClr>
                        <a:buSzPts val="800"/>
                        <a:buFont typeface="Calibri"/>
                        <a:buChar char="●"/>
                      </a:pPr>
                      <a:r>
                        <a:rPr lang="en-GB" sz="800" b="1" u="none" strike="noStrike" cap="none">
                          <a:solidFill>
                            <a:srgbClr val="0000FF"/>
                          </a:solidFill>
                          <a:latin typeface="Calibri"/>
                          <a:ea typeface="Calibri"/>
                          <a:cs typeface="Calibri"/>
                          <a:sym typeface="Calibri"/>
                        </a:rPr>
                        <a:t>Know that marble and slate are types of metamorphic rock which form when rocks in Earth’s crust get squashed and heated in processes such as when tectonic plates press against each other</a:t>
                      </a:r>
                      <a:endParaRPr sz="800" b="1" u="none" strike="noStrike" cap="none">
                        <a:solidFill>
                          <a:srgbClr val="0000FF"/>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r h="594350">
                <a:tc>
                  <a:txBody>
                    <a:bodyPr/>
                    <a:lstStyle/>
                    <a:p>
                      <a:pPr marL="0" marR="0" lvl="0" indent="0" algn="ctr" rtl="0">
                        <a:lnSpc>
                          <a:spcPct val="100000"/>
                        </a:lnSpc>
                        <a:spcBef>
                          <a:spcPts val="0"/>
                        </a:spcBef>
                        <a:spcAft>
                          <a:spcPts val="0"/>
                        </a:spcAft>
                        <a:buClr>
                          <a:schemeClr val="dk1"/>
                        </a:buClr>
                        <a:buSzPts val="1100"/>
                        <a:buFont typeface="Arial"/>
                        <a:buNone/>
                      </a:pPr>
                      <a:r>
                        <a:rPr lang="en-GB" sz="1200" b="1" u="none" strike="noStrike" cap="none">
                          <a:solidFill>
                            <a:schemeClr val="dk1"/>
                          </a:solidFill>
                          <a:latin typeface="Source Sans Pro"/>
                          <a:ea typeface="Source Sans Pro"/>
                          <a:cs typeface="Source Sans Pro"/>
                          <a:sym typeface="Source Sans Pro"/>
                        </a:rPr>
                        <a:t>Week 2</a:t>
                      </a:r>
                      <a:endParaRPr sz="1200" b="1"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Source Sans Pro"/>
                          <a:ea typeface="Source Sans Pro"/>
                          <a:cs typeface="Source Sans Pro"/>
                          <a:sym typeface="Source Sans Pro"/>
                        </a:rPr>
                        <a:t>Know the structure of the Earth - crust, mantle, outer core and inner core</a:t>
                      </a:r>
                      <a:r>
                        <a:rPr lang="en-GB" sz="800" u="none" strike="noStrike" cap="none">
                          <a:solidFill>
                            <a:schemeClr val="dk1"/>
                          </a:solidFill>
                          <a:latin typeface="Source Sans Pro"/>
                          <a:ea typeface="Source Sans Pro"/>
                          <a:cs typeface="Source Sans Pro"/>
                          <a:sym typeface="Source Sans Pro"/>
                        </a:rPr>
                        <a:t> (see the diagram below)</a:t>
                      </a:r>
                      <a:endParaRPr sz="800"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Source Sans Pro"/>
                          <a:ea typeface="Source Sans Pro"/>
                          <a:cs typeface="Source Sans Pro"/>
                          <a:sym typeface="Source Sans Pro"/>
                        </a:rPr>
                        <a:t>Know that the crust is a layer of rock on the surface of the Earth</a:t>
                      </a:r>
                      <a:endParaRPr sz="800" b="1"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Calibri"/>
                        <a:buChar char="●"/>
                      </a:pPr>
                      <a:r>
                        <a:rPr lang="en-GB" sz="800" u="none" strike="noStrike" cap="none">
                          <a:solidFill>
                            <a:schemeClr val="dk1"/>
                          </a:solidFill>
                          <a:latin typeface="Source Sans Pro"/>
                          <a:ea typeface="Source Sans Pro"/>
                          <a:cs typeface="Source Sans Pro"/>
                          <a:sym typeface="Source Sans Pro"/>
                        </a:rPr>
                        <a:t>Know that the mantle forms about half of the inside of the Earth and is a layer of rock underneath the crust</a:t>
                      </a:r>
                      <a:endParaRPr sz="800"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Calibri"/>
                        <a:buChar char="●"/>
                      </a:pPr>
                      <a:r>
                        <a:rPr lang="en-GB" sz="800" u="none" strike="noStrike" cap="none">
                          <a:solidFill>
                            <a:schemeClr val="dk1"/>
                          </a:solidFill>
                          <a:latin typeface="Source Sans Pro"/>
                          <a:ea typeface="Source Sans Pro"/>
                          <a:cs typeface="Source Sans Pro"/>
                          <a:sym typeface="Source Sans Pro"/>
                        </a:rPr>
                        <a:t>Know that the upper mantle is hard but there is magma (liquid rock) beneath</a:t>
                      </a:r>
                      <a:endParaRPr sz="800"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Calibri"/>
                        <a:buChar char="●"/>
                      </a:pPr>
                      <a:r>
                        <a:rPr lang="en-GB" sz="800" u="none" strike="noStrike" cap="none">
                          <a:solidFill>
                            <a:schemeClr val="dk1"/>
                          </a:solidFill>
                          <a:latin typeface="Source Sans Pro"/>
                          <a:ea typeface="Source Sans Pro"/>
                          <a:cs typeface="Source Sans Pro"/>
                          <a:sym typeface="Source Sans Pro"/>
                        </a:rPr>
                        <a:t>Know that the core is mostly made of iron, which is in the centre of the Earth</a:t>
                      </a:r>
                      <a:endParaRPr sz="800"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Source Sans Pro"/>
                        <a:buChar char="●"/>
                      </a:pPr>
                      <a:r>
                        <a:rPr lang="en-GB" sz="800" u="none" strike="noStrike" cap="none">
                          <a:solidFill>
                            <a:schemeClr val="dk1"/>
                          </a:solidFill>
                          <a:latin typeface="Source Sans Pro"/>
                          <a:ea typeface="Source Sans Pro"/>
                          <a:cs typeface="Source Sans Pro"/>
                          <a:sym typeface="Source Sans Pro"/>
                        </a:rPr>
                        <a:t>Know that temperatures at the core can reach 5500</a:t>
                      </a:r>
                      <a:r>
                        <a:rPr lang="en-GB" sz="800" u="none" strike="noStrike" cap="none" baseline="30000">
                          <a:solidFill>
                            <a:schemeClr val="dk1"/>
                          </a:solidFill>
                          <a:latin typeface="Source Sans Pro"/>
                          <a:ea typeface="Source Sans Pro"/>
                          <a:cs typeface="Source Sans Pro"/>
                          <a:sym typeface="Source Sans Pro"/>
                        </a:rPr>
                        <a:t>o</a:t>
                      </a:r>
                      <a:r>
                        <a:rPr lang="en-GB" sz="800" u="none" strike="noStrike" cap="none">
                          <a:solidFill>
                            <a:schemeClr val="dk1"/>
                          </a:solidFill>
                          <a:latin typeface="Source Sans Pro"/>
                          <a:ea typeface="Source Sans Pro"/>
                          <a:cs typeface="Source Sans Pro"/>
                          <a:sym typeface="Source Sans Pro"/>
                        </a:rPr>
                        <a:t>C</a:t>
                      </a:r>
                      <a:endParaRPr sz="800"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Source Sans Pro"/>
                          <a:ea typeface="Source Sans Pro"/>
                          <a:cs typeface="Source Sans Pro"/>
                          <a:sym typeface="Source Sans Pro"/>
                        </a:rPr>
                        <a:t>Know that the crust and upper mantle of the earth are divided into large tectonic plates that ‘float’ on the liquid rock beneath</a:t>
                      </a:r>
                      <a:r>
                        <a:rPr lang="en-GB" sz="800" u="none" strike="noStrike" cap="none">
                          <a:solidFill>
                            <a:schemeClr val="dk1"/>
                          </a:solidFill>
                          <a:latin typeface="Source Sans Pro"/>
                          <a:ea typeface="Source Sans Pro"/>
                          <a:cs typeface="Source Sans Pro"/>
                          <a:sym typeface="Source Sans Pro"/>
                        </a:rPr>
                        <a:t>; this means they are able to move very slowly; often a few cm per year. (see diagram below)</a:t>
                      </a:r>
                      <a:endParaRPr sz="1400"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2"/>
                  </a:ext>
                </a:extLst>
              </a:tr>
              <a:tr h="594350">
                <a:tc>
                  <a:txBody>
                    <a:bodyPr/>
                    <a:lstStyle/>
                    <a:p>
                      <a:pPr marL="0" marR="0" lvl="0" indent="0" algn="ctr" rtl="0">
                        <a:lnSpc>
                          <a:spcPct val="100000"/>
                        </a:lnSpc>
                        <a:spcBef>
                          <a:spcPts val="0"/>
                        </a:spcBef>
                        <a:spcAft>
                          <a:spcPts val="0"/>
                        </a:spcAft>
                        <a:buClr>
                          <a:schemeClr val="dk1"/>
                        </a:buClr>
                        <a:buSzPts val="1100"/>
                        <a:buFont typeface="Arial"/>
                        <a:buNone/>
                      </a:pPr>
                      <a:r>
                        <a:rPr lang="en-GB" sz="1200" b="1" u="none" strike="noStrike" cap="none">
                          <a:solidFill>
                            <a:schemeClr val="dk1"/>
                          </a:solidFill>
                          <a:latin typeface="Source Sans Pro"/>
                          <a:ea typeface="Source Sans Pro"/>
                          <a:cs typeface="Source Sans Pro"/>
                          <a:sym typeface="Source Sans Pro"/>
                        </a:rPr>
                        <a:t>Week 3</a:t>
                      </a:r>
                      <a:endParaRPr sz="1200" b="1" u="none" strike="noStrike" cap="none">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Source Sans Pro"/>
                          <a:ea typeface="Source Sans Pro"/>
                          <a:cs typeface="Source Sans Pro"/>
                          <a:sym typeface="Source Sans Pro"/>
                        </a:rPr>
                        <a:t>Know that a fault is a crack in the surface of the Earth</a:t>
                      </a:r>
                      <a:endParaRPr sz="800" b="1"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Source Sans Pro"/>
                          <a:ea typeface="Source Sans Pro"/>
                          <a:cs typeface="Source Sans Pro"/>
                          <a:sym typeface="Source Sans Pro"/>
                        </a:rPr>
                        <a:t>Know that volcanoes form at the edges of tectonic plates where there are faults</a:t>
                      </a:r>
                      <a:r>
                        <a:rPr lang="en-GB" sz="800" u="none" strike="noStrike" cap="none">
                          <a:solidFill>
                            <a:schemeClr val="dk1"/>
                          </a:solidFill>
                          <a:latin typeface="Source Sans Pro"/>
                          <a:ea typeface="Source Sans Pro"/>
                          <a:cs typeface="Source Sans Pro"/>
                          <a:sym typeface="Source Sans Pro"/>
                        </a:rPr>
                        <a:t>; magma – which is molten (hot liquid) rock bursts through the Earth’s crust (becoming lava); this builds up in layers leading to a cone shape; some volcanoes are even tall enough to be classed as mountains; know that volcanoes are either classified as active – meaning that they have erupted recently – or dormant – meaning they have not erupted for a long time. (NB: there are different definitions of active and dormant depending on how ‘recently’ is defined; for example, the Smithsonian Global Volcanism Program defines a volcano as active only if it has erupted in the last 10,000 years.)</a:t>
                      </a:r>
                      <a:endParaRPr sz="800"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Source Sans Pro"/>
                          <a:ea typeface="Source Sans Pro"/>
                          <a:cs typeface="Source Sans Pro"/>
                          <a:sym typeface="Source Sans Pro"/>
                        </a:rPr>
                        <a:t>Know that volcanic eruptions can be deadly for people living near to active volcanoes, but that the soil around volcanoes is very fertile meaning that people live there to ensure that crops grow successfully on farms</a:t>
                      </a:r>
                      <a:endParaRPr sz="1400" b="1"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graphicFrame>
        <p:nvGraphicFramePr>
          <p:cNvPr id="125" name="Google Shape;125;p14"/>
          <p:cNvGraphicFramePr/>
          <p:nvPr/>
        </p:nvGraphicFramePr>
        <p:xfrm>
          <a:off x="290850" y="317150"/>
          <a:ext cx="8642850" cy="2097975"/>
        </p:xfrm>
        <a:graphic>
          <a:graphicData uri="http://schemas.openxmlformats.org/drawingml/2006/table">
            <a:tbl>
              <a:tblPr>
                <a:noFill/>
                <a:tableStyleId>{BA02E219-EFD0-447A-A703-EF0D030054ED}</a:tableStyleId>
              </a:tblPr>
              <a:tblGrid>
                <a:gridCol w="1477150">
                  <a:extLst>
                    <a:ext uri="{9D8B030D-6E8A-4147-A177-3AD203B41FA5}">
                      <a16:colId xmlns:a16="http://schemas.microsoft.com/office/drawing/2014/main" val="20000"/>
                    </a:ext>
                  </a:extLst>
                </a:gridCol>
                <a:gridCol w="4860100">
                  <a:extLst>
                    <a:ext uri="{9D8B030D-6E8A-4147-A177-3AD203B41FA5}">
                      <a16:colId xmlns:a16="http://schemas.microsoft.com/office/drawing/2014/main" val="20001"/>
                    </a:ext>
                  </a:extLst>
                </a:gridCol>
                <a:gridCol w="2305600">
                  <a:extLst>
                    <a:ext uri="{9D8B030D-6E8A-4147-A177-3AD203B41FA5}">
                      <a16:colId xmlns:a16="http://schemas.microsoft.com/office/drawing/2014/main" val="20002"/>
                    </a:ext>
                  </a:extLst>
                </a:gridCol>
              </a:tblGrid>
              <a:tr h="594350">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solidFill>
                            <a:schemeClr val="dk1"/>
                          </a:solidFill>
                          <a:latin typeface="Source Sans Pro"/>
                          <a:ea typeface="Source Sans Pro"/>
                          <a:cs typeface="Source Sans Pro"/>
                          <a:sym typeface="Source Sans Pro"/>
                        </a:rPr>
                        <a:t>Week 4</a:t>
                      </a:r>
                      <a:endParaRPr sz="1200" b="1" u="none" strike="noStrike" cap="none">
                        <a:solidFill>
                          <a:schemeClr val="dk1"/>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457200" marR="0" lvl="0" indent="-279400" algn="l" rtl="0">
                        <a:lnSpc>
                          <a:spcPct val="100000"/>
                        </a:lnSpc>
                        <a:spcBef>
                          <a:spcPts val="0"/>
                        </a:spcBef>
                        <a:spcAft>
                          <a:spcPts val="0"/>
                        </a:spcAft>
                        <a:buClr>
                          <a:schemeClr val="dk1"/>
                        </a:buClr>
                        <a:buSzPts val="800"/>
                        <a:buFont typeface="Calibri"/>
                        <a:buChar char="●"/>
                      </a:pPr>
                      <a:r>
                        <a:rPr lang="en-GB" sz="800" u="none" strike="noStrike" cap="none">
                          <a:solidFill>
                            <a:schemeClr val="dk1"/>
                          </a:solidFill>
                          <a:latin typeface="Source Sans Pro"/>
                          <a:ea typeface="Source Sans Pro"/>
                          <a:cs typeface="Source Sans Pro"/>
                          <a:sym typeface="Source Sans Pro"/>
                        </a:rPr>
                        <a:t>Know the basic structure of a volcano including and the associated vocabulary, including magma, lava, vent, crater, ash and flank</a:t>
                      </a:r>
                      <a:endParaRPr sz="800" u="none" strike="noStrike" cap="none">
                        <a:solidFill>
                          <a:schemeClr val="dk1"/>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594350">
                <a:tc>
                  <a:txBody>
                    <a:bodyPr/>
                    <a:lstStyle/>
                    <a:p>
                      <a:pPr marL="0" marR="0" lvl="0" indent="0" algn="ctr" rtl="0">
                        <a:lnSpc>
                          <a:spcPct val="100000"/>
                        </a:lnSpc>
                        <a:spcBef>
                          <a:spcPts val="0"/>
                        </a:spcBef>
                        <a:spcAft>
                          <a:spcPts val="0"/>
                        </a:spcAft>
                        <a:buClr>
                          <a:schemeClr val="dk1"/>
                        </a:buClr>
                        <a:buSzPts val="1100"/>
                        <a:buFont typeface="Arial"/>
                        <a:buNone/>
                      </a:pPr>
                      <a:r>
                        <a:rPr lang="en-GB" sz="1200" b="1" u="none" strike="noStrike" cap="none">
                          <a:solidFill>
                            <a:schemeClr val="dk1"/>
                          </a:solidFill>
                          <a:latin typeface="Source Sans Pro"/>
                          <a:ea typeface="Source Sans Pro"/>
                          <a:cs typeface="Source Sans Pro"/>
                          <a:sym typeface="Source Sans Pro"/>
                        </a:rPr>
                        <a:t>Week 5</a:t>
                      </a:r>
                      <a:endParaRPr sz="1400"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Source Sans Pro"/>
                          <a:ea typeface="Source Sans Pro"/>
                          <a:cs typeface="Source Sans Pro"/>
                          <a:sym typeface="Source Sans Pro"/>
                        </a:rPr>
                        <a:t>Know that tectonic plates move very slowly over time and that when they suddenly slip past each other, this causes earthquakes that can have devastating consequences for human life through destruction of buildings and tsunamis (extremely large series of waves)</a:t>
                      </a:r>
                      <a:endParaRPr sz="800" b="1"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Calibri"/>
                        <a:buChar char="●"/>
                      </a:pPr>
                      <a:r>
                        <a:rPr lang="en-GB" sz="800" u="none" strike="noStrike" cap="none">
                          <a:solidFill>
                            <a:schemeClr val="dk1"/>
                          </a:solidFill>
                          <a:latin typeface="Source Sans Pro"/>
                          <a:ea typeface="Source Sans Pro"/>
                          <a:cs typeface="Source Sans Pro"/>
                          <a:sym typeface="Source Sans Pro"/>
                        </a:rPr>
                        <a:t>Know that the strength of earthquakes can be defined using the Richter scale</a:t>
                      </a:r>
                      <a:endParaRPr sz="800" u="none" strike="noStrike" cap="none">
                        <a:solidFill>
                          <a:schemeClr val="dk1"/>
                        </a:solidFill>
                        <a:latin typeface="Source Sans Pro"/>
                        <a:ea typeface="Source Sans Pro"/>
                        <a:cs typeface="Source Sans Pro"/>
                        <a:sym typeface="Source Sans Pro"/>
                      </a:endParaRPr>
                    </a:p>
                    <a:p>
                      <a:pPr marL="457200" marR="0" lvl="0" indent="-279400" algn="l" rtl="0">
                        <a:lnSpc>
                          <a:spcPct val="100000"/>
                        </a:lnSpc>
                        <a:spcBef>
                          <a:spcPts val="0"/>
                        </a:spcBef>
                        <a:spcAft>
                          <a:spcPts val="0"/>
                        </a:spcAft>
                        <a:buClr>
                          <a:schemeClr val="dk1"/>
                        </a:buClr>
                        <a:buSzPts val="800"/>
                        <a:buFont typeface="Source Sans Pro"/>
                        <a:buChar char="●"/>
                      </a:pPr>
                      <a:r>
                        <a:rPr lang="en-GB" sz="800" u="none" strike="noStrike" cap="none">
                          <a:solidFill>
                            <a:schemeClr val="dk1"/>
                          </a:solidFill>
                          <a:latin typeface="Source Sans Pro"/>
                          <a:ea typeface="Source Sans Pro"/>
                          <a:cs typeface="Source Sans Pro"/>
                          <a:sym typeface="Source Sans Pro"/>
                        </a:rPr>
                        <a:t>Know that people have attempted to lessen the effects of earthquakes through the building of earthquake-proof buildings with foundations that absorb the shock of an earthquake, protecting the building from collapse</a:t>
                      </a:r>
                      <a:endParaRPr sz="1400"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r h="594350">
                <a:tc rowSpan="2">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solidFill>
                            <a:schemeClr val="dk1"/>
                          </a:solidFill>
                          <a:latin typeface="Source Sans Pro"/>
                          <a:ea typeface="Source Sans Pro"/>
                          <a:cs typeface="Source Sans Pro"/>
                          <a:sym typeface="Source Sans Pro"/>
                        </a:rPr>
                        <a:t>Week 6</a:t>
                      </a:r>
                      <a:endParaRPr sz="1400"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rowSpan="2" gridSpan="2">
                  <a:txBody>
                    <a:bodyPr/>
                    <a:lstStyle/>
                    <a:p>
                      <a:pPr marL="457200" marR="0" lvl="0" indent="-279400" algn="l" rtl="0">
                        <a:lnSpc>
                          <a:spcPct val="100000"/>
                        </a:lnSpc>
                        <a:spcBef>
                          <a:spcPts val="0"/>
                        </a:spcBef>
                        <a:spcAft>
                          <a:spcPts val="0"/>
                        </a:spcAft>
                        <a:buClr>
                          <a:schemeClr val="dk1"/>
                        </a:buClr>
                        <a:buSzPts val="800"/>
                        <a:buFont typeface="Source Sans Pro"/>
                        <a:buChar char="●"/>
                      </a:pPr>
                      <a:r>
                        <a:rPr lang="en-GB" sz="800" b="1" u="none" strike="noStrike" cap="none" dirty="0">
                          <a:solidFill>
                            <a:schemeClr val="dk1"/>
                          </a:solidFill>
                          <a:latin typeface="Source Sans Pro"/>
                          <a:ea typeface="Source Sans Pro"/>
                          <a:cs typeface="Source Sans Pro"/>
                          <a:sym typeface="Source Sans Pro"/>
                        </a:rPr>
                        <a:t>Know that Mount Vesuvius is an example of a volcano and that the eruption at Pompeii in the times of ancient Rome (79 AD) is a famous historical example</a:t>
                      </a:r>
                      <a:r>
                        <a:rPr lang="en-GB" sz="800" u="none" strike="noStrike" cap="none" dirty="0">
                          <a:solidFill>
                            <a:schemeClr val="dk1"/>
                          </a:solidFill>
                          <a:latin typeface="Source Sans Pro"/>
                          <a:ea typeface="Source Sans Pro"/>
                          <a:cs typeface="Source Sans Pro"/>
                          <a:sym typeface="Source Sans Pro"/>
                        </a:rPr>
                        <a:t>; compare this to the 2018 eruption of </a:t>
                      </a:r>
                      <a:r>
                        <a:rPr lang="en-GB" sz="800" u="none" strike="noStrike" cap="none" dirty="0" err="1">
                          <a:solidFill>
                            <a:schemeClr val="dk1"/>
                          </a:solidFill>
                          <a:latin typeface="Source Sans Pro"/>
                          <a:ea typeface="Source Sans Pro"/>
                          <a:cs typeface="Source Sans Pro"/>
                          <a:sym typeface="Source Sans Pro"/>
                        </a:rPr>
                        <a:t>Anak</a:t>
                      </a:r>
                      <a:r>
                        <a:rPr lang="en-GB" sz="800" u="none" strike="noStrike" cap="none" dirty="0">
                          <a:solidFill>
                            <a:schemeClr val="dk1"/>
                          </a:solidFill>
                          <a:latin typeface="Source Sans Pro"/>
                          <a:ea typeface="Source Sans Pro"/>
                          <a:cs typeface="Source Sans Pro"/>
                          <a:sym typeface="Source Sans Pro"/>
                        </a:rPr>
                        <a:t> Krakatoa in Indonesia, the deadliest eruption of the 21</a:t>
                      </a:r>
                      <a:r>
                        <a:rPr lang="en-GB" sz="800" u="none" strike="noStrike" cap="none" baseline="30000" dirty="0">
                          <a:solidFill>
                            <a:schemeClr val="dk1"/>
                          </a:solidFill>
                          <a:latin typeface="Source Sans Pro"/>
                          <a:ea typeface="Source Sans Pro"/>
                          <a:cs typeface="Source Sans Pro"/>
                          <a:sym typeface="Source Sans Pro"/>
                        </a:rPr>
                        <a:t>st</a:t>
                      </a:r>
                      <a:r>
                        <a:rPr lang="en-GB" sz="800" u="none" strike="noStrike" cap="none" dirty="0">
                          <a:solidFill>
                            <a:schemeClr val="dk1"/>
                          </a:solidFill>
                          <a:latin typeface="Source Sans Pro"/>
                          <a:ea typeface="Source Sans Pro"/>
                          <a:cs typeface="Source Sans Pro"/>
                          <a:sym typeface="Source Sans Pro"/>
                        </a:rPr>
                        <a:t> Century responsible for the deaths of 426 people</a:t>
                      </a:r>
                      <a:endParaRPr sz="800" u="none" strike="noStrike" cap="none" dirty="0">
                        <a:solidFill>
                          <a:schemeClr val="dk1"/>
                        </a:solidFill>
                        <a:latin typeface="Source Sans Pro"/>
                        <a:ea typeface="Source Sans Pro"/>
                        <a:cs typeface="Source Sans Pro"/>
                        <a:sym typeface="Source Sans Pro"/>
                      </a:endParaRPr>
                    </a:p>
                    <a:p>
                      <a:pPr marL="457200" marR="0" lvl="0" indent="0" algn="l" rtl="0">
                        <a:lnSpc>
                          <a:spcPct val="100000"/>
                        </a:lnSpc>
                        <a:spcBef>
                          <a:spcPts val="0"/>
                        </a:spcBef>
                        <a:spcAft>
                          <a:spcPts val="0"/>
                        </a:spcAft>
                        <a:buClr>
                          <a:srgbClr val="000000"/>
                        </a:buClr>
                        <a:buSzPts val="800"/>
                        <a:buFont typeface="Arial"/>
                        <a:buNone/>
                      </a:pPr>
                      <a:r>
                        <a:rPr lang="en-GB" sz="800" b="1" u="none" strike="noStrike" cap="none" dirty="0">
                          <a:solidFill>
                            <a:srgbClr val="FF0000"/>
                          </a:solidFill>
                          <a:latin typeface="Source Sans Pro"/>
                          <a:ea typeface="Source Sans Pro"/>
                          <a:cs typeface="Source Sans Pro"/>
                          <a:sym typeface="Source Sans Pro"/>
                        </a:rPr>
                        <a:t>Enquiry question: What impact do volcanoes have on the people who live near them?</a:t>
                      </a:r>
                      <a:endParaRPr sz="800" b="1" u="none" strike="noStrike" cap="none" dirty="0">
                        <a:solidFill>
                          <a:srgbClr val="FF0000"/>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rowSpan="2" hMerge="1">
                  <a:txBody>
                    <a:bodyPr/>
                    <a:lstStyle/>
                    <a:p>
                      <a:endParaRPr lang="en-US"/>
                    </a:p>
                  </a:txBody>
                  <a:tcPr/>
                </a:tc>
                <a:extLst>
                  <a:ext uri="{0D108BD9-81ED-4DB2-BD59-A6C34878D82A}">
                    <a16:rowId xmlns:a16="http://schemas.microsoft.com/office/drawing/2014/main" val="10002"/>
                  </a:ext>
                </a:extLst>
              </a:tr>
              <a:tr h="0">
                <a:tc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15"/>
          <p:cNvPicPr preferRelativeResize="0"/>
          <p:nvPr/>
        </p:nvPicPr>
        <p:blipFill rotWithShape="1">
          <a:blip r:embed="rId3">
            <a:alphaModFix/>
          </a:blip>
          <a:srcRect/>
          <a:stretch/>
        </p:blipFill>
        <p:spPr>
          <a:xfrm>
            <a:off x="152400" y="152400"/>
            <a:ext cx="4324350" cy="3057525"/>
          </a:xfrm>
          <a:prstGeom prst="rect">
            <a:avLst/>
          </a:prstGeom>
          <a:noFill/>
          <a:ln>
            <a:noFill/>
          </a:ln>
        </p:spPr>
      </p:pic>
      <p:pic>
        <p:nvPicPr>
          <p:cNvPr id="131" name="Google Shape;131;p15"/>
          <p:cNvPicPr preferRelativeResize="0"/>
          <p:nvPr/>
        </p:nvPicPr>
        <p:blipFill rotWithShape="1">
          <a:blip r:embed="rId4">
            <a:alphaModFix/>
          </a:blip>
          <a:srcRect/>
          <a:stretch/>
        </p:blipFill>
        <p:spPr>
          <a:xfrm>
            <a:off x="4629150" y="152400"/>
            <a:ext cx="4408475" cy="2191200"/>
          </a:xfrm>
          <a:prstGeom prst="rect">
            <a:avLst/>
          </a:prstGeom>
          <a:noFill/>
          <a:ln>
            <a:noFill/>
          </a:ln>
        </p:spPr>
      </p:pic>
      <p:pic>
        <p:nvPicPr>
          <p:cNvPr id="132" name="Google Shape;132;p15"/>
          <p:cNvPicPr preferRelativeResize="0"/>
          <p:nvPr/>
        </p:nvPicPr>
        <p:blipFill rotWithShape="1">
          <a:blip r:embed="rId5">
            <a:alphaModFix/>
          </a:blip>
          <a:srcRect/>
          <a:stretch/>
        </p:blipFill>
        <p:spPr>
          <a:xfrm>
            <a:off x="4784700" y="2506375"/>
            <a:ext cx="3672989" cy="24951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136"/>
        <p:cNvGrpSpPr/>
        <p:nvPr/>
      </p:nvGrpSpPr>
      <p:grpSpPr>
        <a:xfrm>
          <a:off x="0" y="0"/>
          <a:ext cx="0" cy="0"/>
          <a:chOff x="0" y="0"/>
          <a:chExt cx="0" cy="0"/>
        </a:xfrm>
      </p:grpSpPr>
      <p:sp>
        <p:nvSpPr>
          <p:cNvPr id="137" name="Google Shape;137;p16"/>
          <p:cNvSpPr txBox="1">
            <a:spLocks noGrp="1"/>
          </p:cNvSpPr>
          <p:nvPr>
            <p:ph type="ctrTitle"/>
          </p:nvPr>
        </p:nvSpPr>
        <p:spPr>
          <a:xfrm>
            <a:off x="311700" y="1130850"/>
            <a:ext cx="8520600" cy="2881800"/>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lnSpc>
                <a:spcPct val="100000"/>
              </a:lnSpc>
              <a:spcBef>
                <a:spcPts val="0"/>
              </a:spcBef>
              <a:spcAft>
                <a:spcPts val="0"/>
              </a:spcAft>
              <a:buSzPts val="5200"/>
              <a:buNone/>
            </a:pPr>
            <a:r>
              <a:rPr lang="en-GB" sz="3600">
                <a:latin typeface="Source Sans Pro"/>
                <a:ea typeface="Source Sans Pro"/>
                <a:cs typeface="Source Sans Pro"/>
                <a:sym typeface="Source Sans Pro"/>
              </a:rPr>
              <a:t>Block 6</a:t>
            </a:r>
            <a:endParaRPr sz="3600">
              <a:latin typeface="Source Sans Pro"/>
              <a:ea typeface="Source Sans Pro"/>
              <a:cs typeface="Source Sans Pro"/>
              <a:sym typeface="Source Sans Pro"/>
            </a:endParaRPr>
          </a:p>
          <a:p>
            <a:pPr marL="0" lvl="0" indent="0" algn="ctr" rtl="0">
              <a:lnSpc>
                <a:spcPct val="100000"/>
              </a:lnSpc>
              <a:spcBef>
                <a:spcPts val="0"/>
              </a:spcBef>
              <a:spcAft>
                <a:spcPts val="0"/>
              </a:spcAft>
              <a:buSzPts val="5200"/>
              <a:buNone/>
            </a:pPr>
            <a:r>
              <a:rPr lang="en-GB" sz="3600">
                <a:solidFill>
                  <a:srgbClr val="999999"/>
                </a:solidFill>
                <a:latin typeface="Source Sans Pro"/>
                <a:ea typeface="Source Sans Pro"/>
                <a:cs typeface="Source Sans Pro"/>
                <a:sym typeface="Source Sans Pro"/>
              </a:rPr>
              <a:t>Waterways of the UK</a:t>
            </a:r>
            <a:endParaRPr sz="3600">
              <a:solidFill>
                <a:srgbClr val="999999"/>
              </a:solidFill>
              <a:latin typeface="Source Sans Pro"/>
              <a:ea typeface="Source Sans Pro"/>
              <a:cs typeface="Source Sans Pro"/>
              <a:sym typeface="Source Sans Pr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6"/>
          <p:cNvSpPr txBox="1">
            <a:spLocks noGrp="1"/>
          </p:cNvSpPr>
          <p:nvPr>
            <p:ph type="ctrTitle"/>
          </p:nvPr>
        </p:nvSpPr>
        <p:spPr>
          <a:xfrm>
            <a:off x="311700" y="115614"/>
            <a:ext cx="8520600" cy="4901553"/>
          </a:xfrm>
          <a:prstGeom prst="rect">
            <a:avLst/>
          </a:prstGeom>
          <a:solidFill>
            <a:srgbClr val="FFFFFF"/>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r>
              <a:rPr lang="en-GB" sz="3600" b="1" u="sng" dirty="0" smtClean="0">
                <a:latin typeface="Source Sans Pro"/>
                <a:ea typeface="Source Sans Pro"/>
                <a:cs typeface="Source Sans Pro"/>
                <a:sym typeface="Source Sans Pro"/>
              </a:rPr>
              <a:t>Summer </a:t>
            </a:r>
            <a:br>
              <a:rPr lang="en-GB" sz="3600" b="1" u="sng" dirty="0" smtClean="0">
                <a:latin typeface="Source Sans Pro"/>
                <a:ea typeface="Source Sans Pro"/>
                <a:cs typeface="Source Sans Pro"/>
                <a:sym typeface="Source Sans Pro"/>
              </a:rPr>
            </a:br>
            <a:r>
              <a:rPr lang="en-GB" sz="3600" dirty="0">
                <a:solidFill>
                  <a:schemeClr val="tx1"/>
                </a:solidFill>
                <a:latin typeface="Source Sans Pro"/>
                <a:ea typeface="Source Sans Pro"/>
                <a:cs typeface="Source Sans Pro"/>
                <a:sym typeface="Source Sans Pro"/>
              </a:rPr>
              <a:t/>
            </a:r>
            <a:br>
              <a:rPr lang="en-GB" sz="3600" dirty="0">
                <a:solidFill>
                  <a:schemeClr val="tx1"/>
                </a:solidFill>
                <a:latin typeface="Source Sans Pro"/>
                <a:ea typeface="Source Sans Pro"/>
                <a:cs typeface="Source Sans Pro"/>
                <a:sym typeface="Source Sans Pro"/>
              </a:rPr>
            </a:br>
            <a:r>
              <a:rPr lang="en-GB" sz="3200" b="1" dirty="0">
                <a:solidFill>
                  <a:schemeClr val="tx1"/>
                </a:solidFill>
                <a:latin typeface="Calibri"/>
                <a:ea typeface="Calibri"/>
                <a:cs typeface="Calibri"/>
                <a:sym typeface="Calibri"/>
              </a:rPr>
              <a:t>What are the major waterways close to Peterborough</a:t>
            </a:r>
            <a:r>
              <a:rPr lang="en-GB" sz="3200" b="1" dirty="0" smtClean="0">
                <a:solidFill>
                  <a:schemeClr val="tx1"/>
                </a:solidFill>
                <a:latin typeface="Calibri"/>
                <a:ea typeface="Calibri"/>
                <a:cs typeface="Calibri"/>
                <a:sym typeface="Calibri"/>
              </a:rPr>
              <a:t>?</a:t>
            </a:r>
            <a:r>
              <a:rPr lang="en-GB" sz="3200" b="1" dirty="0" smtClean="0">
                <a:solidFill>
                  <a:schemeClr val="tx1"/>
                </a:solidFill>
                <a:latin typeface="Source Sans Pro"/>
                <a:ea typeface="Source Sans Pro"/>
                <a:cs typeface="Source Sans Pro"/>
                <a:sym typeface="Source Sans Pro"/>
              </a:rPr>
              <a:t/>
            </a:r>
            <a:br>
              <a:rPr lang="en-GB" sz="3200" b="1" dirty="0" smtClean="0">
                <a:solidFill>
                  <a:schemeClr val="tx1"/>
                </a:solidFill>
                <a:latin typeface="Source Sans Pro"/>
                <a:ea typeface="Source Sans Pro"/>
                <a:cs typeface="Source Sans Pro"/>
                <a:sym typeface="Source Sans Pro"/>
              </a:rPr>
            </a:br>
            <a:r>
              <a:rPr lang="en-GB" sz="3600" dirty="0" smtClean="0">
                <a:solidFill>
                  <a:schemeClr val="tx1"/>
                </a:solidFill>
                <a:latin typeface="Source Sans Pro"/>
                <a:ea typeface="Source Sans Pro"/>
                <a:cs typeface="Source Sans Pro"/>
                <a:sym typeface="Source Sans Pro"/>
              </a:rPr>
              <a:t/>
            </a:r>
            <a:br>
              <a:rPr lang="en-GB" sz="3600" dirty="0" smtClean="0">
                <a:solidFill>
                  <a:schemeClr val="tx1"/>
                </a:solidFill>
                <a:latin typeface="Source Sans Pro"/>
                <a:ea typeface="Source Sans Pro"/>
                <a:cs typeface="Source Sans Pro"/>
                <a:sym typeface="Source Sans Pro"/>
              </a:rPr>
            </a:br>
            <a:r>
              <a:rPr lang="en-GB" sz="3600" dirty="0" smtClean="0">
                <a:latin typeface="Source Sans Pro"/>
                <a:ea typeface="Source Sans Pro"/>
                <a:cs typeface="Source Sans Pro"/>
                <a:sym typeface="Source Sans Pro"/>
              </a:rPr>
              <a:t>Key Concept: </a:t>
            </a:r>
            <a:r>
              <a:rPr lang="en-GB" sz="2800" dirty="0" smtClean="0">
                <a:solidFill>
                  <a:srgbClr val="00B050"/>
                </a:solidFill>
                <a:latin typeface="Source Sans Pro"/>
                <a:ea typeface="Source Sans Pro"/>
                <a:cs typeface="Source Sans Pro"/>
                <a:sym typeface="Source Sans Pro"/>
              </a:rPr>
              <a:t>Settlements and Movement</a:t>
            </a:r>
            <a:r>
              <a:rPr lang="en-GB" sz="2800" dirty="0">
                <a:latin typeface="Source Sans Pro"/>
                <a:ea typeface="Source Sans Pro"/>
                <a:cs typeface="Source Sans Pro"/>
                <a:sym typeface="Source Sans Pro"/>
              </a:rPr>
              <a:t/>
            </a:r>
            <a:br>
              <a:rPr lang="en-GB" sz="2800" dirty="0">
                <a:latin typeface="Source Sans Pro"/>
                <a:ea typeface="Source Sans Pro"/>
                <a:cs typeface="Source Sans Pro"/>
                <a:sym typeface="Source Sans Pro"/>
              </a:rPr>
            </a:br>
            <a:endParaRPr lang="en-GB" sz="2800" dirty="0">
              <a:solidFill>
                <a:srgbClr val="FF7C80"/>
              </a:solidFill>
              <a:latin typeface="Source Sans Pro"/>
              <a:ea typeface="Source Sans Pro"/>
              <a:cs typeface="Source Sans Pro"/>
              <a:sym typeface="Source Sans Pro"/>
            </a:endParaRPr>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4189228" y="3968439"/>
            <a:ext cx="914400" cy="821690"/>
          </a:xfrm>
          <a:prstGeom prst="rect">
            <a:avLst/>
          </a:prstGeom>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6467901" y="3961750"/>
            <a:ext cx="1000125" cy="895350"/>
          </a:xfrm>
          <a:prstGeom prst="rect">
            <a:avLst/>
          </a:prstGeom>
        </p:spPr>
      </p:pic>
    </p:spTree>
    <p:extLst>
      <p:ext uri="{BB962C8B-B14F-4D97-AF65-F5344CB8AC3E}">
        <p14:creationId xmlns:p14="http://schemas.microsoft.com/office/powerpoint/2010/main" val="18323963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graphicFrame>
        <p:nvGraphicFramePr>
          <p:cNvPr id="142" name="Google Shape;142;p17"/>
          <p:cNvGraphicFramePr/>
          <p:nvPr/>
        </p:nvGraphicFramePr>
        <p:xfrm>
          <a:off x="290850" y="317150"/>
          <a:ext cx="8642850" cy="4328070"/>
        </p:xfrm>
        <a:graphic>
          <a:graphicData uri="http://schemas.openxmlformats.org/drawingml/2006/table">
            <a:tbl>
              <a:tblPr>
                <a:noFill/>
                <a:tableStyleId>{BA02E219-EFD0-447A-A703-EF0D030054ED}</a:tableStyleId>
              </a:tblPr>
              <a:tblGrid>
                <a:gridCol w="1477150">
                  <a:extLst>
                    <a:ext uri="{9D8B030D-6E8A-4147-A177-3AD203B41FA5}">
                      <a16:colId xmlns:a16="http://schemas.microsoft.com/office/drawing/2014/main" val="20000"/>
                    </a:ext>
                  </a:extLst>
                </a:gridCol>
                <a:gridCol w="4860100">
                  <a:extLst>
                    <a:ext uri="{9D8B030D-6E8A-4147-A177-3AD203B41FA5}">
                      <a16:colId xmlns:a16="http://schemas.microsoft.com/office/drawing/2014/main" val="20001"/>
                    </a:ext>
                  </a:extLst>
                </a:gridCol>
                <a:gridCol w="2305600">
                  <a:extLst>
                    <a:ext uri="{9D8B030D-6E8A-4147-A177-3AD203B41FA5}">
                      <a16:colId xmlns:a16="http://schemas.microsoft.com/office/drawing/2014/main" val="20002"/>
                    </a:ext>
                  </a:extLst>
                </a:gridCol>
              </a:tblGrid>
              <a:tr h="751275">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solidFill>
                            <a:srgbClr val="999999"/>
                          </a:solidFill>
                          <a:latin typeface="Source Sans Pro"/>
                          <a:ea typeface="Source Sans Pro"/>
                          <a:cs typeface="Source Sans Pro"/>
                          <a:sym typeface="Source Sans Pro"/>
                        </a:rPr>
                        <a:t>Year 4 Block 6</a:t>
                      </a:r>
                      <a:endParaRPr sz="1200" b="1" u="none" strike="noStrike" cap="none">
                        <a:solidFill>
                          <a:srgbClr val="999999"/>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GB" sz="1200" u="none" strike="noStrike" cap="none">
                          <a:solidFill>
                            <a:srgbClr val="999999"/>
                          </a:solidFill>
                          <a:latin typeface="Source Sans Pro"/>
                          <a:ea typeface="Source Sans Pro"/>
                          <a:cs typeface="Source Sans Pro"/>
                          <a:sym typeface="Source Sans Pro"/>
                        </a:rPr>
                        <a:t>Waterways of the UK</a:t>
                      </a:r>
                      <a:endParaRPr sz="1200" u="none" strike="noStrike" cap="none">
                        <a:solidFill>
                          <a:srgbClr val="999999"/>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0" marR="0" lvl="0" indent="0" algn="l" rtl="0">
                        <a:lnSpc>
                          <a:spcPct val="100000"/>
                        </a:lnSpc>
                        <a:spcBef>
                          <a:spcPts val="0"/>
                        </a:spcBef>
                        <a:spcAft>
                          <a:spcPts val="0"/>
                        </a:spcAft>
                        <a:buClr>
                          <a:srgbClr val="000000"/>
                        </a:buClr>
                        <a:buSzPts val="800"/>
                        <a:buFont typeface="Arial"/>
                        <a:buNone/>
                      </a:pPr>
                      <a:r>
                        <a:rPr lang="en-GB" sz="800" b="1" u="none" strike="noStrike" cap="none">
                          <a:solidFill>
                            <a:srgbClr val="999999"/>
                          </a:solidFill>
                          <a:latin typeface="Source Sans Pro"/>
                          <a:ea typeface="Source Sans Pro"/>
                          <a:cs typeface="Source Sans Pro"/>
                          <a:sym typeface="Source Sans Pro"/>
                        </a:rPr>
                        <a:t>Retrieval vocab: agriculture, body of water, boiling, cliff, climate change, coast, coastline, condensation, erosion, evaporation, farming, lake, melting, ocean, precipitation, river, sea, species, stream, sublimation, tide, transpiration, tributary, wave, world heritage site</a:t>
                      </a:r>
                      <a:endParaRPr sz="8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800"/>
                        <a:buFont typeface="Arial"/>
                        <a:buNone/>
                      </a:pPr>
                      <a:r>
                        <a:rPr lang="en-GB" sz="800" b="1" u="none" strike="noStrike" cap="none">
                          <a:solidFill>
                            <a:srgbClr val="999999"/>
                          </a:solidFill>
                          <a:latin typeface="Source Sans Pro"/>
                          <a:ea typeface="Source Sans Pro"/>
                          <a:cs typeface="Source Sans Pro"/>
                          <a:sym typeface="Source Sans Pro"/>
                        </a:rPr>
                        <a:t> </a:t>
                      </a:r>
                      <a:endParaRPr sz="800" b="1" u="none" strike="noStrike" cap="none">
                        <a:solidFill>
                          <a:srgbClr val="999999"/>
                        </a:solidFill>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800"/>
                        <a:buFont typeface="Arial"/>
                        <a:buNone/>
                      </a:pPr>
                      <a:r>
                        <a:rPr lang="en-GB" sz="800" b="1" u="none" strike="noStrike" cap="none">
                          <a:solidFill>
                            <a:srgbClr val="999999"/>
                          </a:solidFill>
                          <a:latin typeface="Source Sans Pro"/>
                          <a:ea typeface="Source Sans Pro"/>
                          <a:cs typeface="Source Sans Pro"/>
                          <a:sym typeface="Source Sans Pro"/>
                        </a:rPr>
                        <a:t>New vocab:</a:t>
                      </a:r>
                      <a:r>
                        <a:rPr lang="en-GB" sz="800" u="none" strike="noStrike" cap="none">
                          <a:latin typeface="Source Sans Pro"/>
                          <a:ea typeface="Source Sans Pro"/>
                          <a:cs typeface="Source Sans Pro"/>
                          <a:sym typeface="Source Sans Pro"/>
                        </a:rPr>
                        <a:t> canal, deposition, downstream, industry, </a:t>
                      </a:r>
                      <a:r>
                        <a:rPr lang="en-GB" sz="800" u="none" strike="noStrike" cap="none">
                          <a:solidFill>
                            <a:schemeClr val="dk1"/>
                          </a:solidFill>
                          <a:latin typeface="Source Sans Pro"/>
                          <a:ea typeface="Source Sans Pro"/>
                          <a:cs typeface="Source Sans Pro"/>
                          <a:sym typeface="Source Sans Pro"/>
                        </a:rPr>
                        <a:t>irrigation, mouth, national park, </a:t>
                      </a:r>
                      <a:r>
                        <a:rPr lang="en-GB" sz="800" u="none" strike="noStrike" cap="none">
                          <a:latin typeface="Source Sans Pro"/>
                          <a:ea typeface="Source Sans Pro"/>
                          <a:cs typeface="Source Sans Pro"/>
                          <a:sym typeface="Source Sans Pro"/>
                        </a:rPr>
                        <a:t> sediment, storm, drought</a:t>
                      </a:r>
                      <a:endParaRPr sz="8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800"/>
                        <a:buFont typeface="Arial"/>
                        <a:buNone/>
                      </a:pPr>
                      <a:endParaRPr sz="800" u="none" strike="noStrike" cap="none">
                        <a:latin typeface="Source Sans Pro"/>
                        <a:ea typeface="Source Sans Pro"/>
                        <a:cs typeface="Source Sans Pro"/>
                        <a:sym typeface="Source Sans Pro"/>
                      </a:endParaRPr>
                    </a:p>
                    <a:p>
                      <a:pPr marL="0" marR="0" lvl="0" indent="0" algn="l" rtl="0">
                        <a:lnSpc>
                          <a:spcPct val="100000"/>
                        </a:lnSpc>
                        <a:spcBef>
                          <a:spcPts val="0"/>
                        </a:spcBef>
                        <a:spcAft>
                          <a:spcPts val="0"/>
                        </a:spcAft>
                        <a:buClr>
                          <a:srgbClr val="000000"/>
                        </a:buClr>
                        <a:buSzPts val="800"/>
                        <a:buFont typeface="Arial"/>
                        <a:buNone/>
                      </a:pPr>
                      <a:r>
                        <a:rPr lang="en-GB" sz="800" b="1" u="none" strike="noStrike" cap="none">
                          <a:solidFill>
                            <a:schemeClr val="dk1"/>
                          </a:solidFill>
                          <a:latin typeface="Source Sans Pro"/>
                          <a:ea typeface="Source Sans Pro"/>
                          <a:cs typeface="Source Sans Pro"/>
                          <a:sym typeface="Source Sans Pro"/>
                        </a:rPr>
                        <a:t>Key concepts: boundaries</a:t>
                      </a:r>
                      <a:r>
                        <a:rPr lang="en-GB" sz="800" u="none" strike="noStrike" cap="none">
                          <a:solidFill>
                            <a:srgbClr val="FF0000"/>
                          </a:solidFill>
                          <a:latin typeface="Source Sans Pro"/>
                          <a:ea typeface="Source Sans Pro"/>
                          <a:cs typeface="Source Sans Pro"/>
                          <a:sym typeface="Source Sans Pro"/>
                        </a:rPr>
                        <a:t> (localities, nations)</a:t>
                      </a:r>
                      <a:r>
                        <a:rPr lang="en-GB" sz="800" b="1" u="none" strike="noStrike" cap="none">
                          <a:solidFill>
                            <a:schemeClr val="dk1"/>
                          </a:solidFill>
                          <a:latin typeface="Source Sans Pro"/>
                          <a:ea typeface="Source Sans Pro"/>
                          <a:cs typeface="Source Sans Pro"/>
                          <a:sym typeface="Source Sans Pro"/>
                        </a:rPr>
                        <a:t>; change</a:t>
                      </a:r>
                      <a:r>
                        <a:rPr lang="en-GB" sz="800" u="none" strike="noStrike" cap="none">
                          <a:solidFill>
                            <a:schemeClr val="dk1"/>
                          </a:solidFill>
                          <a:latin typeface="Source Sans Pro"/>
                          <a:ea typeface="Source Sans Pro"/>
                          <a:cs typeface="Source Sans Pro"/>
                          <a:sym typeface="Source Sans Pro"/>
                        </a:rPr>
                        <a:t> </a:t>
                      </a:r>
                      <a:r>
                        <a:rPr lang="en-GB" sz="800" u="none" strike="noStrike" cap="none">
                          <a:solidFill>
                            <a:srgbClr val="FF0000"/>
                          </a:solidFill>
                          <a:latin typeface="Source Sans Pro"/>
                          <a:ea typeface="Source Sans Pro"/>
                          <a:cs typeface="Source Sans Pro"/>
                          <a:sym typeface="Source Sans Pro"/>
                        </a:rPr>
                        <a:t>(sustainability)</a:t>
                      </a:r>
                      <a:r>
                        <a:rPr lang="en-GB" sz="800" b="1" u="none" strike="noStrike" cap="none">
                          <a:solidFill>
                            <a:schemeClr val="dk1"/>
                          </a:solidFill>
                          <a:latin typeface="Source Sans Pro"/>
                          <a:ea typeface="Source Sans Pro"/>
                          <a:cs typeface="Source Sans Pro"/>
                          <a:sym typeface="Source Sans Pro"/>
                        </a:rPr>
                        <a:t>; climate</a:t>
                      </a:r>
                      <a:r>
                        <a:rPr lang="en-GB" sz="800" u="none" strike="noStrike" cap="none">
                          <a:solidFill>
                            <a:srgbClr val="FF0000"/>
                          </a:solidFill>
                          <a:latin typeface="Source Sans Pro"/>
                          <a:ea typeface="Source Sans Pro"/>
                          <a:cs typeface="Source Sans Pro"/>
                          <a:sym typeface="Source Sans Pro"/>
                        </a:rPr>
                        <a:t> (climate change, weather)</a:t>
                      </a:r>
                      <a:r>
                        <a:rPr lang="en-GB" sz="800" b="1" u="none" strike="noStrike" cap="none">
                          <a:solidFill>
                            <a:schemeClr val="dk1"/>
                          </a:solidFill>
                          <a:latin typeface="Source Sans Pro"/>
                          <a:ea typeface="Source Sans Pro"/>
                          <a:cs typeface="Source Sans Pro"/>
                          <a:sym typeface="Source Sans Pro"/>
                        </a:rPr>
                        <a:t>; interdependence </a:t>
                      </a:r>
                      <a:r>
                        <a:rPr lang="en-GB" sz="800" u="none" strike="noStrike" cap="none">
                          <a:solidFill>
                            <a:srgbClr val="FF0000"/>
                          </a:solidFill>
                          <a:latin typeface="Source Sans Pro"/>
                          <a:ea typeface="Source Sans Pro"/>
                          <a:cs typeface="Source Sans Pro"/>
                          <a:sym typeface="Source Sans Pro"/>
                        </a:rPr>
                        <a:t>(economy, trade)</a:t>
                      </a:r>
                      <a:r>
                        <a:rPr lang="en-GB" sz="800" b="1" u="none" strike="noStrike" cap="none">
                          <a:solidFill>
                            <a:schemeClr val="dk1"/>
                          </a:solidFill>
                          <a:latin typeface="Source Sans Pro"/>
                          <a:ea typeface="Source Sans Pro"/>
                          <a:cs typeface="Source Sans Pro"/>
                          <a:sym typeface="Source Sans Pro"/>
                        </a:rPr>
                        <a:t>; </a:t>
                      </a:r>
                      <a:r>
                        <a:rPr lang="en-GB" sz="800" u="none" strike="noStrike" cap="none">
                          <a:solidFill>
                            <a:schemeClr val="dk1"/>
                          </a:solidFill>
                          <a:latin typeface="Source Sans Pro"/>
                          <a:ea typeface="Source Sans Pro"/>
                          <a:cs typeface="Source Sans Pro"/>
                          <a:sym typeface="Source Sans Pro"/>
                        </a:rPr>
                        <a:t>movement </a:t>
                      </a:r>
                      <a:r>
                        <a:rPr lang="en-GB" sz="800" u="none" strike="noStrike" cap="none">
                          <a:solidFill>
                            <a:srgbClr val="FF0000"/>
                          </a:solidFill>
                          <a:latin typeface="Source Sans Pro"/>
                          <a:ea typeface="Source Sans Pro"/>
                          <a:cs typeface="Source Sans Pro"/>
                          <a:sym typeface="Source Sans Pro"/>
                        </a:rPr>
                        <a:t>(transport)</a:t>
                      </a:r>
                      <a:r>
                        <a:rPr lang="en-GB" sz="800" b="1" u="none" strike="noStrike" cap="none">
                          <a:solidFill>
                            <a:schemeClr val="dk1"/>
                          </a:solidFill>
                          <a:latin typeface="Source Sans Pro"/>
                          <a:ea typeface="Source Sans Pro"/>
                          <a:cs typeface="Source Sans Pro"/>
                          <a:sym typeface="Source Sans Pro"/>
                        </a:rPr>
                        <a:t>; physical geography </a:t>
                      </a:r>
                      <a:r>
                        <a:rPr lang="en-GB" sz="800" u="none" strike="noStrike" cap="none">
                          <a:solidFill>
                            <a:srgbClr val="FF0000"/>
                          </a:solidFill>
                          <a:latin typeface="Source Sans Pro"/>
                          <a:ea typeface="Source Sans Pro"/>
                          <a:cs typeface="Source Sans Pro"/>
                          <a:sym typeface="Source Sans Pro"/>
                        </a:rPr>
                        <a:t>(bodies of water, topography)</a:t>
                      </a:r>
                      <a:r>
                        <a:rPr lang="en-GB" sz="800" b="1" u="none" strike="noStrike" cap="none">
                          <a:solidFill>
                            <a:schemeClr val="dk1"/>
                          </a:solidFill>
                          <a:latin typeface="Source Sans Pro"/>
                          <a:ea typeface="Source Sans Pro"/>
                          <a:cs typeface="Source Sans Pro"/>
                          <a:sym typeface="Source Sans Pro"/>
                        </a:rPr>
                        <a:t>; settlements</a:t>
                      </a:r>
                      <a:r>
                        <a:rPr lang="en-GB" sz="800" u="none" strike="noStrike" cap="none">
                          <a:solidFill>
                            <a:srgbClr val="FF0000"/>
                          </a:solidFill>
                          <a:latin typeface="Source Sans Pro"/>
                          <a:ea typeface="Source Sans Pro"/>
                          <a:cs typeface="Source Sans Pro"/>
                          <a:sym typeface="Source Sans Pro"/>
                        </a:rPr>
                        <a:t> (population, rural areas)</a:t>
                      </a:r>
                      <a:endParaRPr sz="800" b="1" u="none" strike="noStrike" cap="none">
                        <a:solidFill>
                          <a:srgbClr val="999999"/>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982450">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latin typeface="Source Sans Pro"/>
                          <a:ea typeface="Source Sans Pro"/>
                          <a:cs typeface="Source Sans Pro"/>
                          <a:sym typeface="Source Sans Pro"/>
                        </a:rPr>
                        <a:t>Week 1</a:t>
                      </a:r>
                      <a:endParaRPr sz="1200" b="1" u="none" strike="noStrike" cap="none">
                        <a:latin typeface="Source Sans Pro"/>
                        <a:ea typeface="Source Sans Pro"/>
                        <a:cs typeface="Source Sans Pro"/>
                        <a:sym typeface="Source Sans Pro"/>
                      </a:endParaRPr>
                    </a:p>
                    <a:p>
                      <a:pPr marL="0" marR="0" lvl="0" indent="0" algn="ctr" rtl="0">
                        <a:lnSpc>
                          <a:spcPct val="100000"/>
                        </a:lnSpc>
                        <a:spcBef>
                          <a:spcPts val="0"/>
                        </a:spcBef>
                        <a:spcAft>
                          <a:spcPts val="0"/>
                        </a:spcAft>
                        <a:buClr>
                          <a:srgbClr val="000000"/>
                        </a:buClr>
                        <a:buSzPts val="1200"/>
                        <a:buFont typeface="Arial"/>
                        <a:buNone/>
                      </a:pPr>
                      <a:r>
                        <a:rPr lang="en-GB" sz="1200" b="1" u="none" strike="noStrike" cap="none">
                          <a:solidFill>
                            <a:srgbClr val="0000FF"/>
                          </a:solidFill>
                          <a:latin typeface="Source Sans Pro"/>
                          <a:ea typeface="Source Sans Pro"/>
                          <a:cs typeface="Source Sans Pro"/>
                          <a:sym typeface="Source Sans Pro"/>
                        </a:rPr>
                        <a:t>(retrieval from science curriculum)</a:t>
                      </a:r>
                      <a:endParaRPr sz="1200" b="1" u="none" strike="noStrike" cap="none">
                        <a:solidFill>
                          <a:srgbClr val="0000FF"/>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457200" marR="0" lvl="0" indent="-279400" algn="l" rtl="0">
                        <a:lnSpc>
                          <a:spcPct val="100000"/>
                        </a:lnSpc>
                        <a:spcBef>
                          <a:spcPts val="0"/>
                        </a:spcBef>
                        <a:spcAft>
                          <a:spcPts val="0"/>
                        </a:spcAft>
                        <a:buClr>
                          <a:srgbClr val="000000"/>
                        </a:buClr>
                        <a:buSzPts val="800"/>
                        <a:buFont typeface="Calibri"/>
                        <a:buChar char="●"/>
                      </a:pPr>
                      <a:r>
                        <a:rPr lang="en-GB" sz="800" b="1" u="none" strike="noStrike" cap="none">
                          <a:solidFill>
                            <a:schemeClr val="dk1"/>
                          </a:solidFill>
                          <a:latin typeface="Source Sans Pro"/>
                          <a:ea typeface="Source Sans Pro"/>
                          <a:cs typeface="Source Sans Pro"/>
                          <a:sym typeface="Source Sans Pro"/>
                        </a:rPr>
                        <a:t>Know that geography is the study of places and the relationships between people and their environments</a:t>
                      </a:r>
                      <a:endParaRPr sz="800" b="1" u="none" strike="noStrike" cap="none">
                        <a:solidFill>
                          <a:srgbClr val="3C78D8"/>
                        </a:solidFill>
                        <a:latin typeface="Calibri"/>
                        <a:ea typeface="Calibri"/>
                        <a:cs typeface="Calibri"/>
                        <a:sym typeface="Calibri"/>
                      </a:endParaRPr>
                    </a:p>
                    <a:p>
                      <a:pPr marL="457200" marR="0" lvl="0" indent="-279400" algn="l" rtl="0">
                        <a:lnSpc>
                          <a:spcPct val="100000"/>
                        </a:lnSpc>
                        <a:spcBef>
                          <a:spcPts val="0"/>
                        </a:spcBef>
                        <a:spcAft>
                          <a:spcPts val="0"/>
                        </a:spcAft>
                        <a:buClr>
                          <a:srgbClr val="0000FF"/>
                        </a:buClr>
                        <a:buSzPts val="800"/>
                        <a:buFont typeface="Calibri"/>
                        <a:buChar char="●"/>
                      </a:pPr>
                      <a:r>
                        <a:rPr lang="en-GB" sz="800" b="1" u="none" strike="noStrike" cap="none">
                          <a:solidFill>
                            <a:srgbClr val="0000FF"/>
                          </a:solidFill>
                          <a:latin typeface="Calibri"/>
                          <a:ea typeface="Calibri"/>
                          <a:cs typeface="Calibri"/>
                          <a:sym typeface="Calibri"/>
                        </a:rPr>
                        <a:t>Know that when liquids turn into gases, this is called evaporation and that the reverse process is called condensation </a:t>
                      </a:r>
                      <a:r>
                        <a:rPr lang="en-GB" sz="800" u="none" strike="noStrike" cap="none">
                          <a:solidFill>
                            <a:srgbClr val="0000FF"/>
                          </a:solidFill>
                          <a:latin typeface="Calibri"/>
                          <a:ea typeface="Calibri"/>
                          <a:cs typeface="Calibri"/>
                          <a:sym typeface="Calibri"/>
                        </a:rPr>
                        <a:t>(see diagram below)</a:t>
                      </a:r>
                      <a:endParaRPr sz="800" u="none" strike="noStrike" cap="none">
                        <a:solidFill>
                          <a:srgbClr val="0000FF"/>
                        </a:solidFill>
                        <a:latin typeface="Calibri"/>
                        <a:ea typeface="Calibri"/>
                        <a:cs typeface="Calibri"/>
                        <a:sym typeface="Calibri"/>
                      </a:endParaRPr>
                    </a:p>
                    <a:p>
                      <a:pPr marL="457200" marR="0" lvl="0" indent="-279400" algn="l" rtl="0">
                        <a:lnSpc>
                          <a:spcPct val="100000"/>
                        </a:lnSpc>
                        <a:spcBef>
                          <a:spcPts val="0"/>
                        </a:spcBef>
                        <a:spcAft>
                          <a:spcPts val="0"/>
                        </a:spcAft>
                        <a:buClr>
                          <a:srgbClr val="0000FF"/>
                        </a:buClr>
                        <a:buSzPts val="800"/>
                        <a:buFont typeface="Calibri"/>
                        <a:buChar char="●"/>
                      </a:pPr>
                      <a:r>
                        <a:rPr lang="en-GB" sz="800" b="1" u="none" strike="noStrike" cap="none">
                          <a:solidFill>
                            <a:srgbClr val="0000FF"/>
                          </a:solidFill>
                          <a:latin typeface="Calibri"/>
                          <a:ea typeface="Calibri"/>
                          <a:cs typeface="Calibri"/>
                          <a:sym typeface="Calibri"/>
                        </a:rPr>
                        <a:t>Know that when a solid turns into a gas without passing through the liquid state, this is called sublimation</a:t>
                      </a:r>
                      <a:endParaRPr sz="800" b="1" u="none" strike="noStrike" cap="none">
                        <a:solidFill>
                          <a:srgbClr val="0000FF"/>
                        </a:solidFill>
                        <a:latin typeface="Calibri"/>
                        <a:ea typeface="Calibri"/>
                        <a:cs typeface="Calibri"/>
                        <a:sym typeface="Calibri"/>
                      </a:endParaRPr>
                    </a:p>
                    <a:p>
                      <a:pPr marL="457200" marR="0" lvl="0" indent="-279400" algn="l" rtl="0">
                        <a:lnSpc>
                          <a:spcPct val="100000"/>
                        </a:lnSpc>
                        <a:spcBef>
                          <a:spcPts val="0"/>
                        </a:spcBef>
                        <a:spcAft>
                          <a:spcPts val="0"/>
                        </a:spcAft>
                        <a:buClr>
                          <a:srgbClr val="0000FF"/>
                        </a:buClr>
                        <a:buSzPts val="800"/>
                        <a:buFont typeface="Calibri"/>
                        <a:buChar char="●"/>
                      </a:pPr>
                      <a:r>
                        <a:rPr lang="en-GB" sz="800" b="1" u="none" strike="noStrike" cap="none">
                          <a:solidFill>
                            <a:srgbClr val="0000FF"/>
                          </a:solidFill>
                          <a:latin typeface="Calibri"/>
                          <a:ea typeface="Calibri"/>
                          <a:cs typeface="Calibri"/>
                          <a:sym typeface="Calibri"/>
                        </a:rPr>
                        <a:t>Know that the melting point of water is 0</a:t>
                      </a:r>
                      <a:r>
                        <a:rPr lang="en-GB" sz="800" b="1" u="none" strike="noStrike" cap="none" baseline="30000">
                          <a:solidFill>
                            <a:srgbClr val="0000FF"/>
                          </a:solidFill>
                          <a:latin typeface="Calibri"/>
                          <a:ea typeface="Calibri"/>
                          <a:cs typeface="Calibri"/>
                          <a:sym typeface="Calibri"/>
                        </a:rPr>
                        <a:t>o </a:t>
                      </a:r>
                      <a:r>
                        <a:rPr lang="en-GB" sz="800" b="1" u="none" strike="noStrike" cap="none">
                          <a:solidFill>
                            <a:srgbClr val="0000FF"/>
                          </a:solidFill>
                          <a:latin typeface="Calibri"/>
                          <a:ea typeface="Calibri"/>
                          <a:cs typeface="Calibri"/>
                          <a:sym typeface="Calibri"/>
                        </a:rPr>
                        <a:t>C and that the boiling point of water is 100</a:t>
                      </a:r>
                      <a:r>
                        <a:rPr lang="en-GB" sz="800" b="1" u="none" strike="noStrike" cap="none" baseline="30000">
                          <a:solidFill>
                            <a:srgbClr val="0000FF"/>
                          </a:solidFill>
                          <a:latin typeface="Calibri"/>
                          <a:ea typeface="Calibri"/>
                          <a:cs typeface="Calibri"/>
                          <a:sym typeface="Calibri"/>
                        </a:rPr>
                        <a:t>o </a:t>
                      </a:r>
                      <a:r>
                        <a:rPr lang="en-GB" sz="800" b="1" u="none" strike="noStrike" cap="none">
                          <a:solidFill>
                            <a:srgbClr val="0000FF"/>
                          </a:solidFill>
                          <a:latin typeface="Calibri"/>
                          <a:ea typeface="Calibri"/>
                          <a:cs typeface="Calibri"/>
                          <a:sym typeface="Calibri"/>
                        </a:rPr>
                        <a:t>C </a:t>
                      </a:r>
                      <a:endParaRPr sz="800" b="1" u="none" strike="noStrike" cap="none">
                        <a:solidFill>
                          <a:srgbClr val="0000FF"/>
                        </a:solidFill>
                        <a:latin typeface="Calibri"/>
                        <a:ea typeface="Calibri"/>
                        <a:cs typeface="Calibri"/>
                        <a:sym typeface="Calibri"/>
                      </a:endParaRPr>
                    </a:p>
                    <a:p>
                      <a:pPr marL="457200" marR="0" lvl="0" indent="-279400" algn="l" rtl="0">
                        <a:lnSpc>
                          <a:spcPct val="100000"/>
                        </a:lnSpc>
                        <a:spcBef>
                          <a:spcPts val="0"/>
                        </a:spcBef>
                        <a:spcAft>
                          <a:spcPts val="0"/>
                        </a:spcAft>
                        <a:buClr>
                          <a:srgbClr val="0000FF"/>
                        </a:buClr>
                        <a:buSzPts val="800"/>
                        <a:buFont typeface="Calibri"/>
                        <a:buChar char="●"/>
                      </a:pPr>
                      <a:r>
                        <a:rPr lang="en-GB" sz="800" b="1" u="none" strike="noStrike" cap="none">
                          <a:solidFill>
                            <a:srgbClr val="0000FF"/>
                          </a:solidFill>
                          <a:latin typeface="Calibri"/>
                          <a:ea typeface="Calibri"/>
                          <a:cs typeface="Calibri"/>
                          <a:sym typeface="Calibri"/>
                        </a:rPr>
                        <a:t>Know that water flows around our world in a continuous process called the </a:t>
                      </a:r>
                      <a:r>
                        <a:rPr lang="en-GB" sz="800" b="1" u="sng" strike="noStrike" cap="none">
                          <a:solidFill>
                            <a:srgbClr val="0000FF"/>
                          </a:solidFill>
                          <a:latin typeface="Calibri"/>
                          <a:ea typeface="Calibri"/>
                          <a:cs typeface="Calibri"/>
                          <a:sym typeface="Calibri"/>
                        </a:rPr>
                        <a:t>water cycle</a:t>
                      </a:r>
                      <a:r>
                        <a:rPr lang="en-GB" sz="800" b="1" u="none" strike="noStrike" cap="none">
                          <a:solidFill>
                            <a:srgbClr val="0000FF"/>
                          </a:solidFill>
                          <a:latin typeface="Calibri"/>
                          <a:ea typeface="Calibri"/>
                          <a:cs typeface="Calibri"/>
                          <a:sym typeface="Calibri"/>
                        </a:rPr>
                        <a:t> </a:t>
                      </a:r>
                      <a:r>
                        <a:rPr lang="en-GB" sz="800" u="none" strike="noStrike" cap="none">
                          <a:solidFill>
                            <a:srgbClr val="0000FF"/>
                          </a:solidFill>
                          <a:latin typeface="Calibri"/>
                          <a:ea typeface="Calibri"/>
                          <a:cs typeface="Calibri"/>
                          <a:sym typeface="Calibri"/>
                        </a:rPr>
                        <a:t>(see diagram below)</a:t>
                      </a:r>
                      <a:endParaRPr sz="800" u="none" strike="noStrike" cap="none">
                        <a:solidFill>
                          <a:srgbClr val="0000FF"/>
                        </a:solidFill>
                        <a:latin typeface="Calibri"/>
                        <a:ea typeface="Calibri"/>
                        <a:cs typeface="Calibri"/>
                        <a:sym typeface="Calibri"/>
                      </a:endParaRPr>
                    </a:p>
                    <a:p>
                      <a:pPr marL="457200" marR="0" lvl="0" indent="-279400" algn="l" rtl="0">
                        <a:lnSpc>
                          <a:spcPct val="100000"/>
                        </a:lnSpc>
                        <a:spcBef>
                          <a:spcPts val="0"/>
                        </a:spcBef>
                        <a:spcAft>
                          <a:spcPts val="0"/>
                        </a:spcAft>
                        <a:buClr>
                          <a:srgbClr val="0000FF"/>
                        </a:buClr>
                        <a:buSzPts val="800"/>
                        <a:buFont typeface="Calibri"/>
                        <a:buChar char="●"/>
                      </a:pPr>
                      <a:r>
                        <a:rPr lang="en-GB" sz="800" b="1" u="none" strike="noStrike" cap="none">
                          <a:solidFill>
                            <a:srgbClr val="0000FF"/>
                          </a:solidFill>
                          <a:latin typeface="Calibri"/>
                          <a:ea typeface="Calibri"/>
                          <a:cs typeface="Calibri"/>
                          <a:sym typeface="Calibri"/>
                        </a:rPr>
                        <a:t>Know that, along with evaporation, water on the Earth’s surface moves to the air in a process called transpiration in which water turns into water vapour (gas) on the surface of leaves on plants</a:t>
                      </a:r>
                      <a:endParaRPr sz="800" b="1" u="none" strike="noStrike" cap="none">
                        <a:solidFill>
                          <a:srgbClr val="0000FF"/>
                        </a:solidFill>
                        <a:latin typeface="Calibri"/>
                        <a:ea typeface="Calibri"/>
                        <a:cs typeface="Calibri"/>
                        <a:sym typeface="Calibri"/>
                      </a:endParaRPr>
                    </a:p>
                    <a:p>
                      <a:pPr marL="457200" marR="0" lvl="0" indent="-279400" algn="l" rtl="0">
                        <a:lnSpc>
                          <a:spcPct val="100000"/>
                        </a:lnSpc>
                        <a:spcBef>
                          <a:spcPts val="0"/>
                        </a:spcBef>
                        <a:spcAft>
                          <a:spcPts val="0"/>
                        </a:spcAft>
                        <a:buClr>
                          <a:srgbClr val="0000FF"/>
                        </a:buClr>
                        <a:buSzPts val="800"/>
                        <a:buFont typeface="Calibri"/>
                        <a:buChar char="●"/>
                      </a:pPr>
                      <a:r>
                        <a:rPr lang="en-GB" sz="800" b="1" u="none" strike="noStrike" cap="none">
                          <a:solidFill>
                            <a:srgbClr val="0000FF"/>
                          </a:solidFill>
                          <a:latin typeface="Calibri"/>
                          <a:ea typeface="Calibri"/>
                          <a:cs typeface="Calibri"/>
                          <a:sym typeface="Calibri"/>
                        </a:rPr>
                        <a:t>Know that rain condenses in clouds and falls to earth as rain, snow or hail in a process called precipitation</a:t>
                      </a:r>
                      <a:endParaRPr sz="800" b="1" u="none" strike="noStrike" cap="none">
                        <a:solidFill>
                          <a:srgbClr val="0000FF"/>
                        </a:solidFill>
                        <a:latin typeface="Calibri"/>
                        <a:ea typeface="Calibri"/>
                        <a:cs typeface="Calibri"/>
                        <a:sym typeface="Calibri"/>
                      </a:endParaRPr>
                    </a:p>
                    <a:p>
                      <a:pPr marL="457200" marR="0" lvl="0" indent="-279400" algn="l" rtl="0">
                        <a:lnSpc>
                          <a:spcPct val="100000"/>
                        </a:lnSpc>
                        <a:spcBef>
                          <a:spcPts val="0"/>
                        </a:spcBef>
                        <a:spcAft>
                          <a:spcPts val="0"/>
                        </a:spcAft>
                        <a:buClr>
                          <a:srgbClr val="0000FF"/>
                        </a:buClr>
                        <a:buSzPts val="800"/>
                        <a:buFont typeface="Calibri"/>
                        <a:buChar char="●"/>
                      </a:pPr>
                      <a:r>
                        <a:rPr lang="en-GB" sz="800" b="1" u="none" strike="noStrike" cap="none">
                          <a:solidFill>
                            <a:srgbClr val="0000FF"/>
                          </a:solidFill>
                          <a:latin typeface="Calibri"/>
                          <a:ea typeface="Calibri"/>
                          <a:cs typeface="Calibri"/>
                          <a:sym typeface="Calibri"/>
                        </a:rPr>
                        <a:t>Know that water flows across the land in rivers and streams in a process called surface run-off and under the ground as groundwater</a:t>
                      </a:r>
                      <a:endParaRPr sz="1400" b="1" u="none" strike="noStrike" cap="none">
                        <a:solidFill>
                          <a:srgbClr val="0000FF"/>
                        </a:solidFill>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r h="520100">
                <a:tc>
                  <a:txBody>
                    <a:bodyPr/>
                    <a:lstStyle/>
                    <a:p>
                      <a:pPr marL="0" marR="0" lvl="0" indent="0" algn="ctr" rtl="0">
                        <a:lnSpc>
                          <a:spcPct val="100000"/>
                        </a:lnSpc>
                        <a:spcBef>
                          <a:spcPts val="0"/>
                        </a:spcBef>
                        <a:spcAft>
                          <a:spcPts val="0"/>
                        </a:spcAft>
                        <a:buClr>
                          <a:schemeClr val="dk1"/>
                        </a:buClr>
                        <a:buSzPts val="1100"/>
                        <a:buFont typeface="Arial"/>
                        <a:buNone/>
                      </a:pPr>
                      <a:r>
                        <a:rPr lang="en-GB" sz="1200" b="1" u="none" strike="noStrike" cap="none">
                          <a:solidFill>
                            <a:schemeClr val="dk1"/>
                          </a:solidFill>
                          <a:latin typeface="Source Sans Pro"/>
                          <a:ea typeface="Source Sans Pro"/>
                          <a:cs typeface="Source Sans Pro"/>
                          <a:sym typeface="Source Sans Pro"/>
                        </a:rPr>
                        <a:t>Week 2</a:t>
                      </a:r>
                      <a:endParaRPr sz="1200" b="1" u="none" strike="noStrike" cap="none">
                        <a:solidFill>
                          <a:schemeClr val="dk1"/>
                        </a:solidFill>
                        <a:latin typeface="Source Sans Pro"/>
                        <a:ea typeface="Source Sans Pro"/>
                        <a:cs typeface="Source Sans Pro"/>
                        <a:sym typeface="Source Sans Pro"/>
                      </a:endParaRPr>
                    </a:p>
                    <a:p>
                      <a:pPr marL="0" marR="0" lvl="0" indent="0" algn="ctr" rtl="0">
                        <a:lnSpc>
                          <a:spcPct val="100000"/>
                        </a:lnSpc>
                        <a:spcBef>
                          <a:spcPts val="0"/>
                        </a:spcBef>
                        <a:spcAft>
                          <a:spcPts val="0"/>
                        </a:spcAft>
                        <a:buClr>
                          <a:schemeClr val="dk1"/>
                        </a:buClr>
                        <a:buSzPts val="1100"/>
                        <a:buFont typeface="Arial"/>
                        <a:buNone/>
                      </a:pPr>
                      <a:r>
                        <a:rPr lang="en-GB" sz="1200" b="1" u="none" strike="noStrike" cap="none">
                          <a:solidFill>
                            <a:schemeClr val="dk1"/>
                          </a:solidFill>
                          <a:latin typeface="Source Sans Pro"/>
                          <a:ea typeface="Source Sans Pro"/>
                          <a:cs typeface="Source Sans Pro"/>
                          <a:sym typeface="Source Sans Pro"/>
                        </a:rPr>
                        <a:t>(retrieval)</a:t>
                      </a:r>
                      <a:endParaRPr sz="1200" b="1" u="none" strike="noStrike" cap="none">
                        <a:solidFill>
                          <a:schemeClr val="dk1"/>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Know that where the land meets the sea is called a coast and when seen on a map this can be called a coastline; know that at the coast there can be steep drops where cliffs meet the sea or ocean and that there can be beaches where the land meets the sea or ocean</a:t>
                      </a:r>
                      <a:endParaRPr sz="800" b="1"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Know that there are sandy beaches and pebble beaches, which depends on the strength of the waves in an area</a:t>
                      </a:r>
                      <a:endParaRPr sz="800" b="1"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Know that the sand and pebbles on a beach have been created by the water hitting land and eroding it</a:t>
                      </a:r>
                      <a:endParaRPr sz="800" b="1"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Know that the sea moves in waves and that tides bring the sea further into land, reaching a peak at high tide; and that at low tide sea is furthest from a particular part of the cost</a:t>
                      </a:r>
                      <a:endParaRPr sz="800" b="1"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Begin to understand that the tides are caused by the orbit of the Moon around the Earth which pulls the sea via a force called gravity</a:t>
                      </a:r>
                      <a:endParaRPr sz="800" b="1"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Know that the closest sea to Peterborough is the North Sea</a:t>
                      </a:r>
                      <a:endParaRPr sz="800" b="1"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rgbClr val="0B0C0C"/>
                        </a:buClr>
                        <a:buSzPts val="800"/>
                        <a:buFont typeface="Calibri"/>
                        <a:buChar char="●"/>
                      </a:pPr>
                      <a:r>
                        <a:rPr lang="en-GB" sz="800" b="1" u="none" strike="noStrike" cap="none">
                          <a:solidFill>
                            <a:srgbClr val="0B0C0C"/>
                          </a:solidFill>
                          <a:latin typeface="Calibri"/>
                          <a:ea typeface="Calibri"/>
                          <a:cs typeface="Calibri"/>
                          <a:sym typeface="Calibri"/>
                        </a:rPr>
                        <a:t>Know that there is one global ocean that is often divided into five distinct oceans and locate them on a world map and globe: the Pacific Ocean, the Atlantic Ocean, the Indian Ocean, the Southern Ocean and the Arctic Ocean</a:t>
                      </a:r>
                      <a:endParaRPr sz="800" b="1" u="none" strike="noStrike" cap="none">
                        <a:solidFill>
                          <a:srgbClr val="0B0C0C"/>
                        </a:solidFill>
                        <a:latin typeface="Calibri"/>
                        <a:ea typeface="Calibri"/>
                        <a:cs typeface="Calibri"/>
                        <a:sym typeface="Calibri"/>
                      </a:endParaRPr>
                    </a:p>
                    <a:p>
                      <a:pPr marL="457200" marR="0" lvl="0" indent="-279400" algn="l" rtl="0">
                        <a:lnSpc>
                          <a:spcPct val="100000"/>
                        </a:lnSpc>
                        <a:spcBef>
                          <a:spcPts val="0"/>
                        </a:spcBef>
                        <a:spcAft>
                          <a:spcPts val="0"/>
                        </a:spcAft>
                        <a:buClr>
                          <a:srgbClr val="0B0C0C"/>
                        </a:buClr>
                        <a:buSzPts val="800"/>
                        <a:buFont typeface="Calibri"/>
                        <a:buChar char="●"/>
                      </a:pPr>
                      <a:r>
                        <a:rPr lang="en-GB" sz="800" b="1" u="none" strike="noStrike" cap="none">
                          <a:solidFill>
                            <a:srgbClr val="0B0C0C"/>
                          </a:solidFill>
                          <a:latin typeface="Calibri"/>
                          <a:ea typeface="Calibri"/>
                          <a:cs typeface="Calibri"/>
                          <a:sym typeface="Calibri"/>
                        </a:rPr>
                        <a:t>Know that the Pacific Ocean is the largest body of water on Earth</a:t>
                      </a:r>
                      <a:endParaRPr sz="800" b="1" u="none" strike="noStrike" cap="none">
                        <a:solidFill>
                          <a:srgbClr val="0B0C0C"/>
                        </a:solidFill>
                        <a:latin typeface="Calibri"/>
                        <a:ea typeface="Calibri"/>
                        <a:cs typeface="Calibri"/>
                        <a:sym typeface="Calibri"/>
                      </a:endParaRPr>
                    </a:p>
                    <a:p>
                      <a:pPr marL="457200" marR="0" lvl="0" indent="-279400" algn="l" rtl="0">
                        <a:lnSpc>
                          <a:spcPct val="100000"/>
                        </a:lnSpc>
                        <a:spcBef>
                          <a:spcPts val="0"/>
                        </a:spcBef>
                        <a:spcAft>
                          <a:spcPts val="0"/>
                        </a:spcAft>
                        <a:buClr>
                          <a:srgbClr val="0B0C0C"/>
                        </a:buClr>
                        <a:buSzPts val="800"/>
                        <a:buFont typeface="Calibri"/>
                        <a:buChar char="●"/>
                      </a:pPr>
                      <a:r>
                        <a:rPr lang="en-GB" sz="800" b="1" u="none" strike="noStrike" cap="none">
                          <a:solidFill>
                            <a:srgbClr val="0B0C0C"/>
                          </a:solidFill>
                          <a:latin typeface="Calibri"/>
                          <a:ea typeface="Calibri"/>
                          <a:cs typeface="Calibri"/>
                          <a:sym typeface="Calibri"/>
                        </a:rPr>
                        <a:t>Know that seas are smaller bodies of water than oceans that are often partly surrounded by land and that other bodies of water include rivers and lakes</a:t>
                      </a:r>
                      <a:endParaRPr sz="800" b="1" u="none" strike="noStrike" cap="none">
                        <a:solidFill>
                          <a:srgbClr val="0B0C0C"/>
                        </a:solidFill>
                        <a:latin typeface="Calibri"/>
                        <a:ea typeface="Calibri"/>
                        <a:cs typeface="Calibri"/>
                        <a:sym typeface="Calibri"/>
                      </a:endParaRPr>
                    </a:p>
                    <a:p>
                      <a:pPr marL="457200" marR="0" lvl="0" indent="-279400" algn="l" rtl="0">
                        <a:lnSpc>
                          <a:spcPct val="100000"/>
                        </a:lnSpc>
                        <a:spcBef>
                          <a:spcPts val="0"/>
                        </a:spcBef>
                        <a:spcAft>
                          <a:spcPts val="0"/>
                        </a:spcAft>
                        <a:buClr>
                          <a:srgbClr val="0B0C0C"/>
                        </a:buClr>
                        <a:buSzPts val="800"/>
                        <a:buFont typeface="Calibri"/>
                        <a:buChar char="●"/>
                      </a:pPr>
                      <a:r>
                        <a:rPr lang="en-GB" sz="800" b="1" u="none" strike="noStrike" cap="none">
                          <a:solidFill>
                            <a:srgbClr val="0B0C0C"/>
                          </a:solidFill>
                          <a:latin typeface="Calibri"/>
                          <a:ea typeface="Calibri"/>
                          <a:cs typeface="Calibri"/>
                          <a:sym typeface="Calibri"/>
                        </a:rPr>
                        <a:t>Know that the UK is surrounded by: The North Sea, The English Channel, The Irish Sea and The Atlantic Ocean.</a:t>
                      </a:r>
                      <a:endParaRPr sz="800" b="1" u="none" strike="noStrike" cap="none">
                        <a:solidFill>
                          <a:srgbClr val="0B0C0C"/>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Know that a tributary is a smaller river or stream that join a larger river, adding to its flow</a:t>
                      </a:r>
                      <a:endParaRPr sz="800" b="1"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rgbClr val="0B0C0C"/>
                        </a:buClr>
                        <a:buSzPts val="800"/>
                        <a:buFont typeface="Calibri"/>
                        <a:buChar char="●"/>
                      </a:pPr>
                      <a:r>
                        <a:rPr lang="en-GB" sz="800" b="1" u="none" strike="noStrike" cap="none">
                          <a:solidFill>
                            <a:srgbClr val="0B0C0C"/>
                          </a:solidFill>
                          <a:latin typeface="Calibri"/>
                          <a:ea typeface="Calibri"/>
                          <a:cs typeface="Calibri"/>
                          <a:sym typeface="Calibri"/>
                        </a:rPr>
                        <a:t>Know how to locate these bodies of water on a labelled map.</a:t>
                      </a:r>
                      <a:endParaRPr sz="1400"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graphicFrame>
        <p:nvGraphicFramePr>
          <p:cNvPr id="147" name="Google Shape;147;p18"/>
          <p:cNvGraphicFramePr/>
          <p:nvPr/>
        </p:nvGraphicFramePr>
        <p:xfrm>
          <a:off x="290850" y="317150"/>
          <a:ext cx="8642850" cy="4145160"/>
        </p:xfrm>
        <a:graphic>
          <a:graphicData uri="http://schemas.openxmlformats.org/drawingml/2006/table">
            <a:tbl>
              <a:tblPr>
                <a:noFill/>
                <a:tableStyleId>{BA02E219-EFD0-447A-A703-EF0D030054ED}</a:tableStyleId>
              </a:tblPr>
              <a:tblGrid>
                <a:gridCol w="1477150">
                  <a:extLst>
                    <a:ext uri="{9D8B030D-6E8A-4147-A177-3AD203B41FA5}">
                      <a16:colId xmlns:a16="http://schemas.microsoft.com/office/drawing/2014/main" val="20000"/>
                    </a:ext>
                  </a:extLst>
                </a:gridCol>
                <a:gridCol w="4860100">
                  <a:extLst>
                    <a:ext uri="{9D8B030D-6E8A-4147-A177-3AD203B41FA5}">
                      <a16:colId xmlns:a16="http://schemas.microsoft.com/office/drawing/2014/main" val="20001"/>
                    </a:ext>
                  </a:extLst>
                </a:gridCol>
                <a:gridCol w="2305600">
                  <a:extLst>
                    <a:ext uri="{9D8B030D-6E8A-4147-A177-3AD203B41FA5}">
                      <a16:colId xmlns:a16="http://schemas.microsoft.com/office/drawing/2014/main" val="20002"/>
                    </a:ext>
                  </a:extLst>
                </a:gridCol>
              </a:tblGrid>
              <a:tr h="635700">
                <a:tc>
                  <a:txBody>
                    <a:bodyPr/>
                    <a:lstStyle/>
                    <a:p>
                      <a:pPr marL="0" marR="0" lvl="0" indent="0" algn="ctr" rtl="0">
                        <a:lnSpc>
                          <a:spcPct val="100000"/>
                        </a:lnSpc>
                        <a:spcBef>
                          <a:spcPts val="0"/>
                        </a:spcBef>
                        <a:spcAft>
                          <a:spcPts val="0"/>
                        </a:spcAft>
                        <a:buClr>
                          <a:schemeClr val="dk1"/>
                        </a:buClr>
                        <a:buSzPts val="1100"/>
                        <a:buFont typeface="Arial"/>
                        <a:buNone/>
                      </a:pPr>
                      <a:r>
                        <a:rPr lang="en-GB" sz="1200" b="1" u="none" strike="noStrike" cap="none">
                          <a:solidFill>
                            <a:schemeClr val="dk1"/>
                          </a:solidFill>
                          <a:latin typeface="Source Sans Pro"/>
                          <a:ea typeface="Source Sans Pro"/>
                          <a:cs typeface="Source Sans Pro"/>
                          <a:sym typeface="Source Sans Pro"/>
                        </a:rPr>
                        <a:t>Week 3</a:t>
                      </a:r>
                      <a:endParaRPr sz="1200" b="1" u="none" strike="noStrike" cap="none">
                        <a:solidFill>
                          <a:schemeClr val="dk1"/>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Know that 2/3 of the Earth’s surface is covered by water, mostly oceans.</a:t>
                      </a:r>
                      <a:endParaRPr sz="800" b="1"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Know that the UK is bordered by four seas: to the south by the English Channel, which separates it from continental Europe; to the east by the North Sea; and to the west by the Irish Sea and the Atlantic Ocean</a:t>
                      </a:r>
                      <a:endParaRPr sz="800" b="1"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u="none" strike="noStrike" cap="none">
                          <a:solidFill>
                            <a:schemeClr val="dk1"/>
                          </a:solidFill>
                          <a:latin typeface="Calibri"/>
                          <a:ea typeface="Calibri"/>
                          <a:cs typeface="Calibri"/>
                          <a:sym typeface="Calibri"/>
                        </a:rPr>
                        <a:t>Know that Britain’s coastline – like that or every country – is changing due to erosion and deposition; know that erosion is where the movement of water, especially coastal waves, leads to the breaking down of cliffs into smaller pieces of rock; know that pebbles and sand are the result of erosion; know that deposition is where sediment that is carried by a river is dropped as the river slows at the river’s mouth</a:t>
                      </a:r>
                      <a:endParaRPr sz="800"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0"/>
                  </a:ext>
                </a:extLst>
              </a:tr>
              <a:tr h="635700">
                <a:tc>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solidFill>
                            <a:schemeClr val="dk1"/>
                          </a:solidFill>
                          <a:latin typeface="Source Sans Pro"/>
                          <a:ea typeface="Source Sans Pro"/>
                          <a:cs typeface="Source Sans Pro"/>
                          <a:sym typeface="Source Sans Pro"/>
                        </a:rPr>
                        <a:t>Week 4</a:t>
                      </a:r>
                      <a:endParaRPr sz="1200" b="1" u="none" strike="noStrike" cap="none">
                        <a:solidFill>
                          <a:schemeClr val="dk1"/>
                        </a:solidFill>
                        <a:latin typeface="Source Sans Pro"/>
                        <a:ea typeface="Source Sans Pro"/>
                        <a:cs typeface="Source Sans Pro"/>
                        <a:sym typeface="Source Sans Pro"/>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Know that rivers move downhill due to the force of gravity and towards seas and oceans, and that the location where a river meets the sea or ocean is called the mouth of a river</a:t>
                      </a:r>
                      <a:endParaRPr sz="800" b="1"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Know that a location on a river that is further away from the sea or ocean is called upstream and that a location that is closer to the sea or oceans is called downstream</a:t>
                      </a:r>
                      <a:endParaRPr sz="800" b="1"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Know that settlements, such as cities, towns and villages, have often been built alongside rivers because of the transportation links that rivers historically provided, as well as opportunities for irrigation</a:t>
                      </a:r>
                      <a:endParaRPr sz="800" b="1" u="none" strike="noStrike" cap="none">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rgbClr val="0000FF"/>
                        </a:buClr>
                        <a:buSzPts val="800"/>
                        <a:buFont typeface="Calibri"/>
                        <a:buChar char="●"/>
                      </a:pPr>
                      <a:r>
                        <a:rPr lang="en-GB" sz="800" b="1" u="none" strike="noStrike" cap="none">
                          <a:solidFill>
                            <a:srgbClr val="0000FF"/>
                          </a:solidFill>
                          <a:latin typeface="Source Sans Pro"/>
                          <a:ea typeface="Source Sans Pro"/>
                          <a:cs typeface="Source Sans Pro"/>
                          <a:sym typeface="Source Sans Pro"/>
                        </a:rPr>
                        <a:t>Know that the earliest civilisations, including ancient Sumer, were formed on the floodplains beside rivers because settled people needed a supply of water and good soil for growing crops (retrieval from history)</a:t>
                      </a:r>
                      <a:endParaRPr sz="800" u="none" strike="noStrike" cap="none">
                        <a:solidFill>
                          <a:srgbClr val="0000FF"/>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a:solidFill>
                            <a:schemeClr val="dk1"/>
                          </a:solidFill>
                          <a:latin typeface="Calibri"/>
                          <a:ea typeface="Calibri"/>
                          <a:cs typeface="Calibri"/>
                          <a:sym typeface="Calibri"/>
                        </a:rPr>
                        <a:t>Know how to identify the River Severn, River Thames, River Trent, River Great Ouse and River Nene on a map of the UK; know that the River Nene runs through Peterborough and that the River Thames runs through London</a:t>
                      </a:r>
                      <a:endParaRPr sz="1400" b="1"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1"/>
                  </a:ext>
                </a:extLst>
              </a:tr>
              <a:tr h="518875">
                <a:tc>
                  <a:txBody>
                    <a:bodyPr/>
                    <a:lstStyle/>
                    <a:p>
                      <a:pPr marL="0" marR="0" lvl="0" indent="0" algn="ctr" rtl="0">
                        <a:lnSpc>
                          <a:spcPct val="100000"/>
                        </a:lnSpc>
                        <a:spcBef>
                          <a:spcPts val="0"/>
                        </a:spcBef>
                        <a:spcAft>
                          <a:spcPts val="0"/>
                        </a:spcAft>
                        <a:buClr>
                          <a:schemeClr val="dk1"/>
                        </a:buClr>
                        <a:buSzPts val="1100"/>
                        <a:buFont typeface="Arial"/>
                        <a:buNone/>
                      </a:pPr>
                      <a:r>
                        <a:rPr lang="en-GB" sz="1200" b="1" u="none" strike="noStrike" cap="none">
                          <a:solidFill>
                            <a:schemeClr val="dk1"/>
                          </a:solidFill>
                          <a:latin typeface="Source Sans Pro"/>
                          <a:ea typeface="Source Sans Pro"/>
                          <a:cs typeface="Source Sans Pro"/>
                          <a:sym typeface="Source Sans Pro"/>
                        </a:rPr>
                        <a:t>Week 5</a:t>
                      </a:r>
                      <a:endParaRPr sz="1400"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gridSpan="2">
                  <a:txBody>
                    <a:bodyPr/>
                    <a:lstStyle/>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dirty="0">
                          <a:solidFill>
                            <a:schemeClr val="dk1"/>
                          </a:solidFill>
                          <a:latin typeface="Calibri"/>
                          <a:ea typeface="Calibri"/>
                          <a:cs typeface="Calibri"/>
                          <a:sym typeface="Calibri"/>
                        </a:rPr>
                        <a:t>Know that canals are artificial rivers created by humans for the purposes of transportation or irrigation; know that canals were important in Britain’s development and that many still exist across the UK</a:t>
                      </a:r>
                      <a:endParaRPr sz="800" b="1" u="none" strike="noStrike" cap="none" dirty="0">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rgbClr val="FF0000"/>
                        </a:buClr>
                        <a:buSzPts val="800"/>
                        <a:buFont typeface="Calibri"/>
                        <a:buChar char="●"/>
                      </a:pPr>
                      <a:r>
                        <a:rPr lang="en-GB" sz="800" b="1" u="none" strike="noStrike" cap="none" dirty="0">
                          <a:solidFill>
                            <a:srgbClr val="FF0000"/>
                          </a:solidFill>
                          <a:latin typeface="Calibri"/>
                          <a:ea typeface="Calibri"/>
                          <a:cs typeface="Calibri"/>
                          <a:sym typeface="Calibri"/>
                        </a:rPr>
                        <a:t>Enquiry question: What are the major waterways close to Peterborough?</a:t>
                      </a:r>
                      <a:endParaRPr sz="800" b="1" u="none" strike="noStrike" cap="none" dirty="0">
                        <a:solidFill>
                          <a:srgbClr val="FF0000"/>
                        </a:solidFill>
                        <a:latin typeface="Calibri"/>
                        <a:ea typeface="Calibri"/>
                        <a:cs typeface="Calibri"/>
                        <a:sym typeface="Calibri"/>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10002"/>
                  </a:ext>
                </a:extLst>
              </a:tr>
              <a:tr h="518875">
                <a:tc rowSpan="2">
                  <a:txBody>
                    <a:bodyPr/>
                    <a:lstStyle/>
                    <a:p>
                      <a:pPr marL="0" marR="0" lvl="0" indent="0" algn="ctr" rtl="0">
                        <a:lnSpc>
                          <a:spcPct val="100000"/>
                        </a:lnSpc>
                        <a:spcBef>
                          <a:spcPts val="0"/>
                        </a:spcBef>
                        <a:spcAft>
                          <a:spcPts val="0"/>
                        </a:spcAft>
                        <a:buClr>
                          <a:srgbClr val="000000"/>
                        </a:buClr>
                        <a:buSzPts val="1200"/>
                        <a:buFont typeface="Arial"/>
                        <a:buNone/>
                      </a:pPr>
                      <a:r>
                        <a:rPr lang="en-GB" sz="1200" b="1" u="none" strike="noStrike" cap="none">
                          <a:solidFill>
                            <a:schemeClr val="dk1"/>
                          </a:solidFill>
                          <a:latin typeface="Source Sans Pro"/>
                          <a:ea typeface="Source Sans Pro"/>
                          <a:cs typeface="Source Sans Pro"/>
                          <a:sym typeface="Source Sans Pro"/>
                        </a:rPr>
                        <a:t>Week 6</a:t>
                      </a:r>
                      <a:endParaRPr sz="1400" u="none" strike="noStrike" cap="none"/>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rowSpan="2" gridSpan="2">
                  <a:txBody>
                    <a:bodyPr/>
                    <a:lstStyle/>
                    <a:p>
                      <a:pPr marL="457200" marR="0" lvl="0" indent="-279400" algn="l" rtl="0">
                        <a:lnSpc>
                          <a:spcPct val="100000"/>
                        </a:lnSpc>
                        <a:spcBef>
                          <a:spcPts val="0"/>
                        </a:spcBef>
                        <a:spcAft>
                          <a:spcPts val="0"/>
                        </a:spcAft>
                        <a:buClr>
                          <a:schemeClr val="dk1"/>
                        </a:buClr>
                        <a:buSzPts val="800"/>
                        <a:buFont typeface="Calibri"/>
                        <a:buChar char="●"/>
                      </a:pPr>
                      <a:r>
                        <a:rPr lang="en-GB" sz="800" b="1" u="none" strike="noStrike" cap="none" dirty="0">
                          <a:solidFill>
                            <a:schemeClr val="dk1"/>
                          </a:solidFill>
                          <a:latin typeface="Calibri"/>
                          <a:ea typeface="Calibri"/>
                          <a:cs typeface="Calibri"/>
                          <a:sym typeface="Calibri"/>
                        </a:rPr>
                        <a:t>Know that the Lake District is one of the UK’s national parks and that it is also a designated world heritage site meaning that people have decided that it is very important and needs protection</a:t>
                      </a:r>
                      <a:endParaRPr sz="800" b="1" u="none" strike="noStrike" cap="none" dirty="0">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u="none" strike="noStrike" cap="none" dirty="0">
                          <a:solidFill>
                            <a:schemeClr val="dk1"/>
                          </a:solidFill>
                          <a:latin typeface="Calibri"/>
                          <a:ea typeface="Calibri"/>
                          <a:cs typeface="Calibri"/>
                          <a:sym typeface="Calibri"/>
                        </a:rPr>
                        <a:t>Know that England’s highest mountain, Scafell Pike (978 m) </a:t>
                      </a:r>
                      <a:endParaRPr sz="800" u="none" strike="noStrike" cap="none" dirty="0">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u="none" strike="noStrike" cap="none" dirty="0">
                          <a:solidFill>
                            <a:schemeClr val="dk1"/>
                          </a:solidFill>
                          <a:latin typeface="Calibri"/>
                          <a:ea typeface="Calibri"/>
                          <a:cs typeface="Calibri"/>
                          <a:sym typeface="Calibri"/>
                        </a:rPr>
                        <a:t>Know that until 200 years ago, the Lake District was a place mainly used for farming (agriculture) and industry, but that people recognised its beauty and people started visiting as tourists</a:t>
                      </a:r>
                      <a:endParaRPr sz="800" u="none" strike="noStrike" cap="none" dirty="0">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u="none" strike="noStrike" cap="none" dirty="0">
                          <a:solidFill>
                            <a:schemeClr val="dk1"/>
                          </a:solidFill>
                          <a:latin typeface="Calibri"/>
                          <a:ea typeface="Calibri"/>
                          <a:cs typeface="Calibri"/>
                          <a:sym typeface="Calibri"/>
                        </a:rPr>
                        <a:t>Know that the millions of people visit the Lake District each year; know that the increase in tourism continues to change the area, bringing benefits (tourism jobs, betters transport for everyone in the area) and challenges (footpath erosion, litter, lake pollution, traffic congestion)</a:t>
                      </a:r>
                      <a:endParaRPr sz="800" u="none" strike="noStrike" cap="none" dirty="0">
                        <a:solidFill>
                          <a:schemeClr val="dk1"/>
                        </a:solidFill>
                        <a:latin typeface="Calibri"/>
                        <a:ea typeface="Calibri"/>
                        <a:cs typeface="Calibri"/>
                        <a:sym typeface="Calibri"/>
                      </a:endParaRPr>
                    </a:p>
                    <a:p>
                      <a:pPr marL="457200" marR="0" lvl="0" indent="-279400" algn="l" rtl="0">
                        <a:lnSpc>
                          <a:spcPct val="100000"/>
                        </a:lnSpc>
                        <a:spcBef>
                          <a:spcPts val="0"/>
                        </a:spcBef>
                        <a:spcAft>
                          <a:spcPts val="0"/>
                        </a:spcAft>
                        <a:buClr>
                          <a:schemeClr val="dk1"/>
                        </a:buClr>
                        <a:buSzPts val="800"/>
                        <a:buFont typeface="Calibri"/>
                        <a:buChar char="●"/>
                      </a:pPr>
                      <a:r>
                        <a:rPr lang="en-GB" sz="800" u="none" strike="noStrike" cap="none" dirty="0">
                          <a:solidFill>
                            <a:schemeClr val="dk1"/>
                          </a:solidFill>
                          <a:latin typeface="Calibri"/>
                          <a:ea typeface="Calibri"/>
                          <a:cs typeface="Calibri"/>
                          <a:sym typeface="Calibri"/>
                        </a:rPr>
                        <a:t>Know that climate change is causing extreme weather events that are affecting the Lake District, including threats to some species of animals and damage to woodland due to storm damage and drought</a:t>
                      </a:r>
                      <a:endParaRPr sz="1400" u="none" strike="noStrike" cap="none" dirty="0"/>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rowSpan="2" hMerge="1">
                  <a:txBody>
                    <a:bodyPr/>
                    <a:lstStyle/>
                    <a:p>
                      <a:endParaRPr lang="en-US"/>
                    </a:p>
                  </a:txBody>
                  <a:tcPr/>
                </a:tc>
                <a:extLst>
                  <a:ext uri="{0D108BD9-81ED-4DB2-BD59-A6C34878D82A}">
                    <a16:rowId xmlns:a16="http://schemas.microsoft.com/office/drawing/2014/main" val="10003"/>
                  </a:ext>
                </a:extLst>
              </a:tr>
              <a:tr h="0">
                <a:tc vMerge="1">
                  <a:txBody>
                    <a:bodyPr/>
                    <a:lstStyle/>
                    <a:p>
                      <a:endParaRPr lang="en-US"/>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10004"/>
                  </a:ext>
                </a:extLst>
              </a:tr>
            </a:tbl>
          </a:graphicData>
        </a:graphic>
      </p:graphicFrame>
      <p:sp>
        <p:nvSpPr>
          <p:cNvPr id="2" name="TextBox 1"/>
          <p:cNvSpPr txBox="1"/>
          <p:nvPr/>
        </p:nvSpPr>
        <p:spPr>
          <a:xfrm>
            <a:off x="290850" y="4577924"/>
            <a:ext cx="8758557" cy="461665"/>
          </a:xfrm>
          <a:prstGeom prst="rect">
            <a:avLst/>
          </a:prstGeom>
          <a:noFill/>
        </p:spPr>
        <p:txBody>
          <a:bodyPr wrap="square" rtlCol="0">
            <a:spAutoFit/>
          </a:bodyPr>
          <a:lstStyle/>
          <a:p>
            <a:r>
              <a:rPr lang="en-GB" sz="1200" dirty="0" smtClean="0">
                <a:solidFill>
                  <a:srgbClr val="00B050"/>
                </a:solidFill>
              </a:rPr>
              <a:t>Field work: Visit some of the water ways in Peterborough looking at how the water flows and the tributaries.</a:t>
            </a:r>
          </a:p>
          <a:p>
            <a:r>
              <a:rPr lang="en-GB" sz="1200" dirty="0" smtClean="0">
                <a:solidFill>
                  <a:srgbClr val="00B050"/>
                </a:solidFill>
              </a:rPr>
              <a:t>Visiting the beach to look at the rock </a:t>
            </a:r>
            <a:r>
              <a:rPr lang="en-GB" sz="1200" dirty="0">
                <a:solidFill>
                  <a:srgbClr val="00B050"/>
                </a:solidFill>
              </a:rPr>
              <a:t>f</a:t>
            </a:r>
            <a:r>
              <a:rPr lang="en-GB" sz="1200" dirty="0" smtClean="0">
                <a:solidFill>
                  <a:srgbClr val="00B050"/>
                </a:solidFill>
              </a:rPr>
              <a:t>ormation and it’s settlement from the tides, the erosion and deposition of rocks.</a:t>
            </a:r>
            <a:endParaRPr lang="en-US" sz="1200" dirty="0">
              <a:solidFill>
                <a:srgbClr val="00B05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19"/>
          <p:cNvPicPr preferRelativeResize="0"/>
          <p:nvPr/>
        </p:nvPicPr>
        <p:blipFill rotWithShape="1">
          <a:blip r:embed="rId3">
            <a:alphaModFix/>
          </a:blip>
          <a:srcRect/>
          <a:stretch/>
        </p:blipFill>
        <p:spPr>
          <a:xfrm>
            <a:off x="152400" y="152400"/>
            <a:ext cx="5291600" cy="3083025"/>
          </a:xfrm>
          <a:prstGeom prst="rect">
            <a:avLst/>
          </a:prstGeom>
          <a:noFill/>
          <a:ln>
            <a:noFill/>
          </a:ln>
        </p:spPr>
      </p:pic>
      <p:pic>
        <p:nvPicPr>
          <p:cNvPr id="153" name="Google Shape;153;p19"/>
          <p:cNvPicPr preferRelativeResize="0"/>
          <p:nvPr/>
        </p:nvPicPr>
        <p:blipFill rotWithShape="1">
          <a:blip r:embed="rId4">
            <a:alphaModFix/>
          </a:blip>
          <a:srcRect/>
          <a:stretch/>
        </p:blipFill>
        <p:spPr>
          <a:xfrm>
            <a:off x="5596400" y="152400"/>
            <a:ext cx="3086100" cy="4152900"/>
          </a:xfrm>
          <a:prstGeom prst="rect">
            <a:avLst/>
          </a:prstGeom>
          <a:noFill/>
          <a:ln>
            <a:noFill/>
          </a:ln>
        </p:spPr>
      </p:pic>
      <p:sp>
        <p:nvSpPr>
          <p:cNvPr id="154" name="Google Shape;154;p19"/>
          <p:cNvSpPr txBox="1"/>
          <p:nvPr/>
        </p:nvSpPr>
        <p:spPr>
          <a:xfrm>
            <a:off x="5620525" y="4417600"/>
            <a:ext cx="30861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Source Sans Pro"/>
                <a:ea typeface="Source Sans Pro"/>
                <a:cs typeface="Source Sans Pro"/>
                <a:sym typeface="Source Sans Pro"/>
              </a:rPr>
              <a:t>Example of coastal erosion in Suffolk over 20 years</a:t>
            </a:r>
            <a:endParaRPr sz="1400" b="0" i="0" u="none" strike="noStrike" cap="none">
              <a:solidFill>
                <a:srgbClr val="000000"/>
              </a:solidFill>
              <a:latin typeface="Source Sans Pro"/>
              <a:ea typeface="Source Sans Pro"/>
              <a:cs typeface="Source Sans Pro"/>
              <a:sym typeface="Source Sans Pr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4404</Words>
  <Application>Microsoft Office PowerPoint</Application>
  <PresentationFormat>On-screen Show (16:9)</PresentationFormat>
  <Paragraphs>240</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Source Sans Pro</vt:lpstr>
      <vt:lpstr>Calibri</vt:lpstr>
      <vt:lpstr>Arial</vt:lpstr>
      <vt:lpstr>Simple Light</vt:lpstr>
      <vt:lpstr>Year 4 Geography Curriculum</vt:lpstr>
      <vt:lpstr>PowerPoint Presentation</vt:lpstr>
      <vt:lpstr>PowerPoint Presentation</vt:lpstr>
      <vt:lpstr>Block 2 Climate and Weather</vt:lpstr>
      <vt:lpstr>Autumn   Why do different areas have different sorts of vegetation?  Key Concept: Climate and Change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Block 4 Tectonic Plates, Volcanoes and Earthquakes</vt:lpstr>
      <vt:lpstr>Spring   What impact do volcanoes have on the people who live near them?  Key Concept: Physical Geography and Resources </vt:lpstr>
      <vt:lpstr>PowerPoint Presentation</vt:lpstr>
      <vt:lpstr>PowerPoint Presentation</vt:lpstr>
      <vt:lpstr>PowerPoint Presentation</vt:lpstr>
      <vt:lpstr>Block 6 Waterways of the UK</vt:lpstr>
      <vt:lpstr>Summer   What are the major waterways close to Peterborough?  Key Concept: Settlements and Movement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4 Geography Curriculum</dc:title>
  <cp:lastModifiedBy>Hollie Acris</cp:lastModifiedBy>
  <cp:revision>6</cp:revision>
  <dcterms:modified xsi:type="dcterms:W3CDTF">2024-07-08T13:59:55Z</dcterms:modified>
</cp:coreProperties>
</file>